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These are our members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In the web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 police can see users location and user’s gender, also can detect when users enter hotspots zone. When user press SoS button in the app. They can see the user blinking on the map.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Addtionally, the police can see the user’s info by click on the pin and contact  them directly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People always want to predict crimes just like movie Minority Report. But we don’t have Alice.</a:t>
            </a:r>
          </a:p>
          <a:p>
            <a:pPr/>
            <a:r>
              <a:t>So how to 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There is a ted talk by attorney anne milgram, she mention this issue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This is what we want to do</a:t>
            </a:r>
          </a:p>
          <a:p>
            <a:pPr/>
            <a:r>
              <a:t>We will gather all user data from our system, includes users location/accident happen places/and flow of people.</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According to Health promotion Administration , about 15,000 sex crimes occur every year. Especially at night, when children or women walking on </a:t>
            </a:r>
          </a:p>
          <a:p>
            <a:pPr/>
            <a:r>
              <a:t>Sex Crimes is likely to occur.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So, The government also proposed corresponding methods, like 113 , SMS report , Emergency call 110 . But These methods have one thing in common, they only can handle events after accidents happened, but not to prevent. Everybody knows Prevention is better than cure.</a:t>
            </a:r>
          </a:p>
          <a:p>
            <a:pPr/>
            <a:r>
              <a:t>But how to do?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This is the problem we want to solve. To assist local governments to achieve an effective reduction </a:t>
            </a:r>
          </a:p>
          <a:p>
            <a:pPr/>
            <a:r>
              <a:t>in the rate of sex crimes.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We use these open data </a:t>
            </a:r>
          </a:p>
          <a:p>
            <a:pPr/>
            <a:r>
              <a:t>sex crime hotspots from data taipei and data Gov tw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Knight watch have two sides, app side and web side. the app is provide for child and women. the web is provide for police.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In the app, the user can see sex crime hotspots on the map. And Two button for you to deal with accidents.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When user Enter the hotsopts zone , mobile will push notification to you even the app is run in the bk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After press SoS btn , the app will direct link to web side to notice police you are in danger.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大標題與副標題">
    <p:spTree>
      <p:nvGrpSpPr>
        <p:cNvPr id="1" name=""/>
        <p:cNvGrpSpPr/>
        <p:nvPr/>
      </p:nvGrpSpPr>
      <p:grpSpPr>
        <a:xfrm>
          <a:off x="0" y="0"/>
          <a:ext cx="0" cy="0"/>
          <a:chOff x="0" y="0"/>
          <a:chExt cx="0" cy="0"/>
        </a:xfrm>
      </p:grpSpPr>
      <p:sp>
        <p:nvSpPr>
          <p:cNvPr id="11" name="大標題文字"/>
          <p:cNvSpPr/>
          <p:nvPr>
            <p:ph type="title"/>
          </p:nvPr>
        </p:nvSpPr>
        <p:spPr>
          <a:xfrm>
            <a:off x="1270000" y="1638300"/>
            <a:ext cx="10464800" cy="3302000"/>
          </a:xfrm>
          <a:prstGeom prst="rect">
            <a:avLst/>
          </a:prstGeom>
        </p:spPr>
        <p:txBody>
          <a:bodyPr anchor="b"/>
          <a:lstStyle/>
          <a:p>
            <a:pPr/>
            <a:r>
              <a:t>大標題文字</a:t>
            </a:r>
          </a:p>
        </p:txBody>
      </p:sp>
      <p:sp>
        <p:nvSpPr>
          <p:cNvPr id="12" name="內文層級一…"/>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b="0" sz="3200">
                <a:solidFill>
                  <a:srgbClr val="000000"/>
                </a:solidFill>
                <a:latin typeface="+mn-lt"/>
                <a:ea typeface="+mn-ea"/>
                <a:cs typeface="+mn-cs"/>
                <a:sym typeface="Helvetica Light"/>
              </a:defRPr>
            </a:lvl1pPr>
            <a:lvl2pPr marL="0" indent="228600" algn="ctr">
              <a:spcBef>
                <a:spcPts val="0"/>
              </a:spcBef>
              <a:buSzTx/>
              <a:buNone/>
              <a:defRPr b="0" sz="3200">
                <a:solidFill>
                  <a:srgbClr val="000000"/>
                </a:solidFill>
                <a:latin typeface="+mn-lt"/>
                <a:ea typeface="+mn-ea"/>
                <a:cs typeface="+mn-cs"/>
                <a:sym typeface="Helvetica Light"/>
              </a:defRPr>
            </a:lvl2pPr>
            <a:lvl3pPr marL="0" indent="457200" algn="ctr">
              <a:spcBef>
                <a:spcPts val="0"/>
              </a:spcBef>
              <a:buSzTx/>
              <a:buNone/>
              <a:defRPr b="0" sz="3200">
                <a:solidFill>
                  <a:srgbClr val="000000"/>
                </a:solidFill>
                <a:latin typeface="+mn-lt"/>
                <a:ea typeface="+mn-ea"/>
                <a:cs typeface="+mn-cs"/>
                <a:sym typeface="Helvetica Light"/>
              </a:defRPr>
            </a:lvl3pPr>
            <a:lvl4pPr marL="0" indent="685800" algn="ctr">
              <a:spcBef>
                <a:spcPts val="0"/>
              </a:spcBef>
              <a:buSzTx/>
              <a:buNone/>
              <a:defRPr b="0" sz="3200">
                <a:solidFill>
                  <a:srgbClr val="000000"/>
                </a:solidFill>
                <a:latin typeface="+mn-lt"/>
                <a:ea typeface="+mn-ea"/>
                <a:cs typeface="+mn-cs"/>
                <a:sym typeface="Helvetica Light"/>
              </a:defRPr>
            </a:lvl4pPr>
            <a:lvl5pPr marL="0" indent="914400" algn="ctr">
              <a:spcBef>
                <a:spcPts val="0"/>
              </a:spcBef>
              <a:buSzTx/>
              <a:buNone/>
              <a:defRPr b="0" sz="3200">
                <a:solidFill>
                  <a:srgbClr val="000000"/>
                </a:solidFill>
                <a:latin typeface="+mn-lt"/>
                <a:ea typeface="+mn-ea"/>
                <a:cs typeface="+mn-cs"/>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名言語錄">
    <p:spTree>
      <p:nvGrpSpPr>
        <p:cNvPr id="1" name=""/>
        <p:cNvGrpSpPr/>
        <p:nvPr/>
      </p:nvGrpSpPr>
      <p:grpSpPr>
        <a:xfrm>
          <a:off x="0" y="0"/>
          <a:ext cx="0" cy="0"/>
          <a:chOff x="0" y="0"/>
          <a:chExt cx="0" cy="0"/>
        </a:xfrm>
      </p:grpSpPr>
      <p:sp>
        <p:nvSpPr>
          <p:cNvPr id="93" name="–王大明"/>
          <p:cNvSpPr/>
          <p:nvPr>
            <p:ph type="body" sz="quarter" idx="13"/>
          </p:nvPr>
        </p:nvSpPr>
        <p:spPr>
          <a:xfrm>
            <a:off x="1270000" y="6362700"/>
            <a:ext cx="10464800" cy="520700"/>
          </a:xfrm>
          <a:prstGeom prst="rect">
            <a:avLst/>
          </a:prstGeom>
        </p:spPr>
        <p:txBody>
          <a:bodyPr anchor="t">
            <a:spAutoFit/>
          </a:bodyPr>
          <a:lstStyle>
            <a:lvl1pPr marL="0" indent="0" algn="ctr">
              <a:spcBef>
                <a:spcPts val="0"/>
              </a:spcBef>
              <a:buSzTx/>
              <a:buNone/>
              <a:defRPr b="0" sz="2400">
                <a:solidFill>
                  <a:srgbClr val="000000"/>
                </a:solidFill>
              </a:defRPr>
            </a:lvl1pPr>
          </a:lstStyle>
          <a:p>
            <a:pPr/>
            <a:r>
              <a:t>–王大明</a:t>
            </a:r>
          </a:p>
        </p:txBody>
      </p:sp>
      <p:sp>
        <p:nvSpPr>
          <p:cNvPr id="94" name="「在此輸入名言語錄。」"/>
          <p:cNvSpPr/>
          <p:nvPr>
            <p:ph type="body" sz="quarter" idx="14"/>
          </p:nvPr>
        </p:nvSpPr>
        <p:spPr>
          <a:xfrm>
            <a:off x="1270000" y="4222750"/>
            <a:ext cx="10464800" cy="774701"/>
          </a:xfrm>
          <a:prstGeom prst="rect">
            <a:avLst/>
          </a:prstGeom>
        </p:spPr>
        <p:txBody>
          <a:bodyPr>
            <a:spAutoFit/>
          </a:bodyPr>
          <a:lstStyle>
            <a:lvl1pPr marL="0" indent="0" algn="ctr">
              <a:spcBef>
                <a:spcPts val="0"/>
              </a:spcBef>
              <a:buSzTx/>
              <a:buNone/>
              <a:defRPr b="0" sz="3800">
                <a:solidFill>
                  <a:srgbClr val="000000"/>
                </a:solidFill>
                <a:latin typeface="+mn-lt"/>
                <a:ea typeface="+mn-ea"/>
                <a:cs typeface="+mn-cs"/>
                <a:sym typeface="Helvetica Light"/>
              </a:defRPr>
            </a:lvl1pPr>
          </a:lstStyle>
          <a:p>
            <a:pPr/>
            <a:r>
              <a:t>「在此輸入名言語錄。」</a:t>
            </a:r>
          </a:p>
        </p:txBody>
      </p:sp>
      <p:sp>
        <p:nvSpPr>
          <p:cNvPr id="95"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影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影像"/>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大標題文字"/>
          <p:cNvSpPr/>
          <p:nvPr>
            <p:ph type="title"/>
          </p:nvPr>
        </p:nvSpPr>
        <p:spPr>
          <a:xfrm>
            <a:off x="1270000" y="6718300"/>
            <a:ext cx="10464800" cy="1422400"/>
          </a:xfrm>
          <a:prstGeom prst="rect">
            <a:avLst/>
          </a:prstGeom>
        </p:spPr>
        <p:txBody>
          <a:bodyPr anchor="b"/>
          <a:lstStyle/>
          <a:p>
            <a:pPr/>
            <a:r>
              <a:t>大標題文字</a:t>
            </a:r>
          </a:p>
        </p:txBody>
      </p:sp>
      <p:sp>
        <p:nvSpPr>
          <p:cNvPr id="22" name="內文層級一…"/>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b="0" sz="3200">
                <a:solidFill>
                  <a:srgbClr val="000000"/>
                </a:solidFill>
                <a:latin typeface="+mn-lt"/>
                <a:ea typeface="+mn-ea"/>
                <a:cs typeface="+mn-cs"/>
                <a:sym typeface="Helvetica Light"/>
              </a:defRPr>
            </a:lvl1pPr>
            <a:lvl2pPr marL="0" indent="228600" algn="ctr">
              <a:spcBef>
                <a:spcPts val="0"/>
              </a:spcBef>
              <a:buSzTx/>
              <a:buNone/>
              <a:defRPr b="0" sz="3200">
                <a:solidFill>
                  <a:srgbClr val="000000"/>
                </a:solidFill>
                <a:latin typeface="+mn-lt"/>
                <a:ea typeface="+mn-ea"/>
                <a:cs typeface="+mn-cs"/>
                <a:sym typeface="Helvetica Light"/>
              </a:defRPr>
            </a:lvl2pPr>
            <a:lvl3pPr marL="0" indent="457200" algn="ctr">
              <a:spcBef>
                <a:spcPts val="0"/>
              </a:spcBef>
              <a:buSzTx/>
              <a:buNone/>
              <a:defRPr b="0" sz="3200">
                <a:solidFill>
                  <a:srgbClr val="000000"/>
                </a:solidFill>
                <a:latin typeface="+mn-lt"/>
                <a:ea typeface="+mn-ea"/>
                <a:cs typeface="+mn-cs"/>
                <a:sym typeface="Helvetica Light"/>
              </a:defRPr>
            </a:lvl3pPr>
            <a:lvl4pPr marL="0" indent="685800" algn="ctr">
              <a:spcBef>
                <a:spcPts val="0"/>
              </a:spcBef>
              <a:buSzTx/>
              <a:buNone/>
              <a:defRPr b="0" sz="3200">
                <a:solidFill>
                  <a:srgbClr val="000000"/>
                </a:solidFill>
                <a:latin typeface="+mn-lt"/>
                <a:ea typeface="+mn-ea"/>
                <a:cs typeface="+mn-cs"/>
                <a:sym typeface="Helvetica Light"/>
              </a:defRPr>
            </a:lvl4pPr>
            <a:lvl5pPr marL="0" indent="914400" algn="ctr">
              <a:spcBef>
                <a:spcPts val="0"/>
              </a:spcBef>
              <a:buSzTx/>
              <a:buNone/>
              <a:defRPr b="0" sz="3200">
                <a:solidFill>
                  <a:srgbClr val="000000"/>
                </a:solidFill>
                <a:latin typeface="+mn-lt"/>
                <a:ea typeface="+mn-ea"/>
                <a:cs typeface="+mn-cs"/>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23" name="幻燈片編號"/>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大標題 - 中央">
    <p:spTree>
      <p:nvGrpSpPr>
        <p:cNvPr id="1" name=""/>
        <p:cNvGrpSpPr/>
        <p:nvPr/>
      </p:nvGrpSpPr>
      <p:grpSpPr>
        <a:xfrm>
          <a:off x="0" y="0"/>
          <a:ext cx="0" cy="0"/>
          <a:chOff x="0" y="0"/>
          <a:chExt cx="0" cy="0"/>
        </a:xfrm>
      </p:grpSpPr>
      <p:sp>
        <p:nvSpPr>
          <p:cNvPr id="30" name="大標題文字"/>
          <p:cNvSpPr/>
          <p:nvPr>
            <p:ph type="title"/>
          </p:nvPr>
        </p:nvSpPr>
        <p:spPr>
          <a:xfrm>
            <a:off x="1270000" y="3225800"/>
            <a:ext cx="10464800" cy="3302000"/>
          </a:xfrm>
          <a:prstGeom prst="rect">
            <a:avLst/>
          </a:prstGeom>
        </p:spPr>
        <p:txBody>
          <a:bodyPr/>
          <a:lstStyle/>
          <a:p>
            <a:pPr/>
            <a:r>
              <a:t>大標題文字</a:t>
            </a:r>
          </a:p>
        </p:txBody>
      </p:sp>
      <p:sp>
        <p:nvSpPr>
          <p:cNvPr id="31"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直式">
    <p:spTree>
      <p:nvGrpSpPr>
        <p:cNvPr id="1" name=""/>
        <p:cNvGrpSpPr/>
        <p:nvPr/>
      </p:nvGrpSpPr>
      <p:grpSpPr>
        <a:xfrm>
          <a:off x="0" y="0"/>
          <a:ext cx="0" cy="0"/>
          <a:chOff x="0" y="0"/>
          <a:chExt cx="0" cy="0"/>
        </a:xfrm>
      </p:grpSpPr>
      <p:sp>
        <p:nvSpPr>
          <p:cNvPr id="38" name="影像"/>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大標題文字"/>
          <p:cNvSpPr/>
          <p:nvPr>
            <p:ph type="title"/>
          </p:nvPr>
        </p:nvSpPr>
        <p:spPr>
          <a:xfrm>
            <a:off x="952500" y="635000"/>
            <a:ext cx="5334000" cy="3987800"/>
          </a:xfrm>
          <a:prstGeom prst="rect">
            <a:avLst/>
          </a:prstGeom>
        </p:spPr>
        <p:txBody>
          <a:bodyPr anchor="b"/>
          <a:lstStyle>
            <a:lvl1pPr>
              <a:defRPr b="0" sz="6000">
                <a:solidFill>
                  <a:srgbClr val="000000"/>
                </a:solidFill>
                <a:latin typeface="+mn-lt"/>
                <a:ea typeface="+mn-ea"/>
                <a:cs typeface="+mn-cs"/>
                <a:sym typeface="Helvetica Light"/>
              </a:defRPr>
            </a:lvl1pPr>
          </a:lstStyle>
          <a:p>
            <a:pPr/>
            <a:r>
              <a:t>大標題文字</a:t>
            </a:r>
          </a:p>
        </p:txBody>
      </p:sp>
      <p:sp>
        <p:nvSpPr>
          <p:cNvPr id="40" name="內文層級一…"/>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b="0" sz="3200">
                <a:solidFill>
                  <a:srgbClr val="000000"/>
                </a:solidFill>
                <a:latin typeface="+mn-lt"/>
                <a:ea typeface="+mn-ea"/>
                <a:cs typeface="+mn-cs"/>
                <a:sym typeface="Helvetica Light"/>
              </a:defRPr>
            </a:lvl1pPr>
            <a:lvl2pPr marL="0" indent="228600" algn="ctr">
              <a:spcBef>
                <a:spcPts val="0"/>
              </a:spcBef>
              <a:buSzTx/>
              <a:buNone/>
              <a:defRPr b="0" sz="3200">
                <a:solidFill>
                  <a:srgbClr val="000000"/>
                </a:solidFill>
                <a:latin typeface="+mn-lt"/>
                <a:ea typeface="+mn-ea"/>
                <a:cs typeface="+mn-cs"/>
                <a:sym typeface="Helvetica Light"/>
              </a:defRPr>
            </a:lvl2pPr>
            <a:lvl3pPr marL="0" indent="457200" algn="ctr">
              <a:spcBef>
                <a:spcPts val="0"/>
              </a:spcBef>
              <a:buSzTx/>
              <a:buNone/>
              <a:defRPr b="0" sz="3200">
                <a:solidFill>
                  <a:srgbClr val="000000"/>
                </a:solidFill>
                <a:latin typeface="+mn-lt"/>
                <a:ea typeface="+mn-ea"/>
                <a:cs typeface="+mn-cs"/>
                <a:sym typeface="Helvetica Light"/>
              </a:defRPr>
            </a:lvl3pPr>
            <a:lvl4pPr marL="0" indent="685800" algn="ctr">
              <a:spcBef>
                <a:spcPts val="0"/>
              </a:spcBef>
              <a:buSzTx/>
              <a:buNone/>
              <a:defRPr b="0" sz="3200">
                <a:solidFill>
                  <a:srgbClr val="000000"/>
                </a:solidFill>
                <a:latin typeface="+mn-lt"/>
                <a:ea typeface="+mn-ea"/>
                <a:cs typeface="+mn-cs"/>
                <a:sym typeface="Helvetica Light"/>
              </a:defRPr>
            </a:lvl4pPr>
            <a:lvl5pPr marL="0" indent="914400" algn="ctr">
              <a:spcBef>
                <a:spcPts val="0"/>
              </a:spcBef>
              <a:buSzTx/>
              <a:buNone/>
              <a:defRPr b="0" sz="3200">
                <a:solidFill>
                  <a:srgbClr val="000000"/>
                </a:solidFill>
                <a:latin typeface="+mn-lt"/>
                <a:ea typeface="+mn-ea"/>
                <a:cs typeface="+mn-cs"/>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41"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大標題 - 上方">
    <p:spTree>
      <p:nvGrpSpPr>
        <p:cNvPr id="1" name=""/>
        <p:cNvGrpSpPr/>
        <p:nvPr/>
      </p:nvGrpSpPr>
      <p:grpSpPr>
        <a:xfrm>
          <a:off x="0" y="0"/>
          <a:ext cx="0" cy="0"/>
          <a:chOff x="0" y="0"/>
          <a:chExt cx="0" cy="0"/>
        </a:xfrm>
      </p:grpSpPr>
      <p:sp>
        <p:nvSpPr>
          <p:cNvPr id="48" name="大標題文字"/>
          <p:cNvSpPr/>
          <p:nvPr>
            <p:ph type="title"/>
          </p:nvPr>
        </p:nvSpPr>
        <p:spPr>
          <a:prstGeom prst="rect">
            <a:avLst/>
          </a:prstGeom>
        </p:spPr>
        <p:txBody>
          <a:bodyPr/>
          <a:lstStyle/>
          <a:p>
            <a:pPr/>
            <a:r>
              <a:t>大標題文字</a:t>
            </a:r>
          </a:p>
        </p:txBody>
      </p:sp>
      <p:sp>
        <p:nvSpPr>
          <p:cNvPr id="49"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大標題與項目符號">
    <p:spTree>
      <p:nvGrpSpPr>
        <p:cNvPr id="1" name=""/>
        <p:cNvGrpSpPr/>
        <p:nvPr/>
      </p:nvGrpSpPr>
      <p:grpSpPr>
        <a:xfrm>
          <a:off x="0" y="0"/>
          <a:ext cx="0" cy="0"/>
          <a:chOff x="0" y="0"/>
          <a:chExt cx="0" cy="0"/>
        </a:xfrm>
      </p:grpSpPr>
      <p:sp>
        <p:nvSpPr>
          <p:cNvPr id="56" name="大標題文字"/>
          <p:cNvSpPr/>
          <p:nvPr>
            <p:ph type="title"/>
          </p:nvPr>
        </p:nvSpPr>
        <p:spPr>
          <a:prstGeom prst="rect">
            <a:avLst/>
          </a:prstGeom>
        </p:spPr>
        <p:txBody>
          <a:bodyPr/>
          <a:lstStyle/>
          <a:p>
            <a:pPr/>
            <a:r>
              <a:t>大標題文字</a:t>
            </a:r>
          </a:p>
        </p:txBody>
      </p:sp>
      <p:sp>
        <p:nvSpPr>
          <p:cNvPr id="57" name="內文層級一…"/>
          <p:cNvSpPr/>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58"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大標題、項目符號與照片">
    <p:spTree>
      <p:nvGrpSpPr>
        <p:cNvPr id="1" name=""/>
        <p:cNvGrpSpPr/>
        <p:nvPr/>
      </p:nvGrpSpPr>
      <p:grpSpPr>
        <a:xfrm>
          <a:off x="0" y="0"/>
          <a:ext cx="0" cy="0"/>
          <a:chOff x="0" y="0"/>
          <a:chExt cx="0" cy="0"/>
        </a:xfrm>
      </p:grpSpPr>
      <p:sp>
        <p:nvSpPr>
          <p:cNvPr id="65" name="影像"/>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大標題文字"/>
          <p:cNvSpPr/>
          <p:nvPr>
            <p:ph type="title"/>
          </p:nvPr>
        </p:nvSpPr>
        <p:spPr>
          <a:prstGeom prst="rect">
            <a:avLst/>
          </a:prstGeom>
        </p:spPr>
        <p:txBody>
          <a:bodyPr/>
          <a:lstStyle/>
          <a:p>
            <a:pPr/>
            <a:r>
              <a:t>大標題文字</a:t>
            </a:r>
          </a:p>
        </p:txBody>
      </p:sp>
      <p:sp>
        <p:nvSpPr>
          <p:cNvPr id="67" name="內文層級一…"/>
          <p:cNvSpPr/>
          <p:nvPr>
            <p:ph type="body" sz="half" idx="1"/>
          </p:nvPr>
        </p:nvSpPr>
        <p:spPr>
          <a:xfrm>
            <a:off x="952500" y="2603500"/>
            <a:ext cx="5334000" cy="6286500"/>
          </a:xfrm>
          <a:prstGeom prst="rect">
            <a:avLst/>
          </a:prstGeom>
        </p:spPr>
        <p:txBody>
          <a:bodyPr/>
          <a:lstStyle>
            <a:lvl1pPr marL="342900" indent="-342900">
              <a:spcBef>
                <a:spcPts val="3200"/>
              </a:spcBef>
              <a:defRPr b="0" sz="2800">
                <a:solidFill>
                  <a:srgbClr val="000000"/>
                </a:solidFill>
                <a:latin typeface="+mn-lt"/>
                <a:ea typeface="+mn-ea"/>
                <a:cs typeface="+mn-cs"/>
                <a:sym typeface="Helvetica Light"/>
              </a:defRPr>
            </a:lvl1pPr>
            <a:lvl2pPr marL="685800" indent="-342900">
              <a:spcBef>
                <a:spcPts val="3200"/>
              </a:spcBef>
              <a:defRPr b="0" sz="2800">
                <a:solidFill>
                  <a:srgbClr val="000000"/>
                </a:solidFill>
                <a:latin typeface="+mn-lt"/>
                <a:ea typeface="+mn-ea"/>
                <a:cs typeface="+mn-cs"/>
                <a:sym typeface="Helvetica Light"/>
              </a:defRPr>
            </a:lvl2pPr>
            <a:lvl3pPr marL="1028700" indent="-342900">
              <a:spcBef>
                <a:spcPts val="3200"/>
              </a:spcBef>
              <a:defRPr b="0" sz="2800">
                <a:solidFill>
                  <a:srgbClr val="000000"/>
                </a:solidFill>
                <a:latin typeface="+mn-lt"/>
                <a:ea typeface="+mn-ea"/>
                <a:cs typeface="+mn-cs"/>
                <a:sym typeface="Helvetica Light"/>
              </a:defRPr>
            </a:lvl3pPr>
            <a:lvl4pPr marL="1371600" indent="-342900">
              <a:spcBef>
                <a:spcPts val="3200"/>
              </a:spcBef>
              <a:defRPr b="0" sz="2800">
                <a:solidFill>
                  <a:srgbClr val="000000"/>
                </a:solidFill>
                <a:latin typeface="+mn-lt"/>
                <a:ea typeface="+mn-ea"/>
                <a:cs typeface="+mn-cs"/>
                <a:sym typeface="Helvetica Light"/>
              </a:defRPr>
            </a:lvl4pPr>
            <a:lvl5pPr marL="1714500" indent="-342900">
              <a:spcBef>
                <a:spcPts val="3200"/>
              </a:spcBef>
              <a:defRPr b="0" sz="2800">
                <a:solidFill>
                  <a:srgbClr val="000000"/>
                </a:solidFill>
                <a:latin typeface="+mn-lt"/>
                <a:ea typeface="+mn-ea"/>
                <a:cs typeface="+mn-cs"/>
                <a:sym typeface="Helvetica Light"/>
              </a:defRPr>
            </a:lvl5pPr>
          </a:lstStyle>
          <a:p>
            <a:pPr/>
            <a:r>
              <a:t>內文層級一</a:t>
            </a:r>
          </a:p>
          <a:p>
            <a:pPr lvl="1"/>
            <a:r>
              <a:t>內文層級二</a:t>
            </a:r>
          </a:p>
          <a:p>
            <a:pPr lvl="2"/>
            <a:r>
              <a:t>內文層級三</a:t>
            </a:r>
          </a:p>
          <a:p>
            <a:pPr lvl="3"/>
            <a:r>
              <a:t>內文層級四</a:t>
            </a:r>
          </a:p>
          <a:p>
            <a:pPr lvl="4"/>
            <a:r>
              <a:t>內文層級五</a:t>
            </a:r>
          </a:p>
        </p:txBody>
      </p:sp>
      <p:sp>
        <p:nvSpPr>
          <p:cNvPr id="68"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項目符號">
    <p:spTree>
      <p:nvGrpSpPr>
        <p:cNvPr id="1" name=""/>
        <p:cNvGrpSpPr/>
        <p:nvPr/>
      </p:nvGrpSpPr>
      <p:grpSpPr>
        <a:xfrm>
          <a:off x="0" y="0"/>
          <a:ext cx="0" cy="0"/>
          <a:chOff x="0" y="0"/>
          <a:chExt cx="0" cy="0"/>
        </a:xfrm>
      </p:grpSpPr>
      <p:sp>
        <p:nvSpPr>
          <p:cNvPr id="75" name="內文層級一…"/>
          <p:cNvSpPr/>
          <p:nvPr>
            <p:ph type="body" idx="1"/>
          </p:nvPr>
        </p:nvSpPr>
        <p:spPr>
          <a:xfrm>
            <a:off x="952500" y="1270000"/>
            <a:ext cx="11099800" cy="7213600"/>
          </a:xfrm>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76"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一頁三張">
    <p:spTree>
      <p:nvGrpSpPr>
        <p:cNvPr id="1" name=""/>
        <p:cNvGrpSpPr/>
        <p:nvPr/>
      </p:nvGrpSpPr>
      <p:grpSpPr>
        <a:xfrm>
          <a:off x="0" y="0"/>
          <a:ext cx="0" cy="0"/>
          <a:chOff x="0" y="0"/>
          <a:chExt cx="0" cy="0"/>
        </a:xfrm>
      </p:grpSpPr>
      <p:sp>
        <p:nvSpPr>
          <p:cNvPr id="83" name="影像"/>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影像"/>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影像"/>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幻燈片編號"/>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大標題文字"/>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大標題文字</a:t>
            </a:r>
          </a:p>
        </p:txBody>
      </p:sp>
      <p:sp>
        <p:nvSpPr>
          <p:cNvPr id="3" name="內文層級一…"/>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4" name="幻燈片編號"/>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40000" u="none">
          <a:ln>
            <a:noFill/>
          </a:ln>
          <a:solidFill>
            <a:srgbClr val="2B208F"/>
          </a:solidFill>
          <a:uFillTx/>
          <a:latin typeface="+mj-lt"/>
          <a:ea typeface="+mj-ea"/>
          <a:cs typeface="+mj-cs"/>
          <a:sym typeface="Helvetica"/>
        </a:defRPr>
      </a:lvl9pPr>
    </p:titleStyle>
    <p:bodyStyle>
      <a:lvl1pPr marL="6173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1pPr>
      <a:lvl2pPr marL="10618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2pPr>
      <a:lvl3pPr marL="15063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3pPr>
      <a:lvl4pPr marL="19508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4pPr>
      <a:lvl5pPr marL="23953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5pPr>
      <a:lvl6pPr marL="28398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6pPr>
      <a:lvl7pPr marL="32843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7pPr>
      <a:lvl8pPr marL="37288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8pPr>
      <a:lvl9pPr marL="4173361" marR="0" indent="-617361" algn="l" defTabSz="584200" rtl="0" latinLnBrk="0">
        <a:lnSpc>
          <a:spcPct val="100000"/>
        </a:lnSpc>
        <a:spcBef>
          <a:spcPts val="4200"/>
        </a:spcBef>
        <a:spcAft>
          <a:spcPts val="0"/>
        </a:spcAft>
        <a:buClrTx/>
        <a:buSzPct val="75000"/>
        <a:buFontTx/>
        <a:buChar char="•"/>
        <a:tabLst/>
        <a:defRPr b="1" baseline="0" cap="none" i="0" spc="0" strike="noStrike" sz="5000" u="none">
          <a:ln>
            <a:noFill/>
          </a:ln>
          <a:solidFill>
            <a:schemeClr val="accent6">
              <a:lumOff val="-8741"/>
            </a:schemeClr>
          </a:solidFill>
          <a:uFillTx/>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g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2.jpeg"/><Relationship Id="rId6"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B208F"/>
        </a:solidFill>
      </p:bgPr>
    </p:bg>
    <p:spTree>
      <p:nvGrpSpPr>
        <p:cNvPr id="1" name=""/>
        <p:cNvGrpSpPr/>
        <p:nvPr/>
      </p:nvGrpSpPr>
      <p:grpSpPr>
        <a:xfrm>
          <a:off x="0" y="0"/>
          <a:ext cx="0" cy="0"/>
          <a:chOff x="0" y="0"/>
          <a:chExt cx="0" cy="0"/>
        </a:xfrm>
      </p:grpSpPr>
      <p:sp>
        <p:nvSpPr>
          <p:cNvPr id="119" name="橢圓形"/>
          <p:cNvSpPr/>
          <p:nvPr/>
        </p:nvSpPr>
        <p:spPr>
          <a:xfrm>
            <a:off x="-1241889" y="1034181"/>
            <a:ext cx="15488578" cy="14892605"/>
          </a:xfrm>
          <a:prstGeom prst="ellipse">
            <a:avLst/>
          </a:prstGeom>
          <a:solidFill>
            <a:srgbClr val="FFFFFF"/>
          </a:solidFill>
          <a:ln w="12700">
            <a:miter lim="400000"/>
          </a:ln>
        </p:spPr>
        <p:txBody>
          <a:bodyPr lIns="50800" tIns="50800" rIns="50800" bIns="50800" anchor="ctr"/>
          <a:lstStyle/>
          <a:p>
            <a:pPr>
              <a:defRPr sz="2400">
                <a:solidFill>
                  <a:srgbClr val="FFFFFF"/>
                </a:solidFill>
              </a:defRPr>
            </a:pPr>
          </a:p>
        </p:txBody>
      </p:sp>
      <p:pic>
        <p:nvPicPr>
          <p:cNvPr id="120" name="moon-2.png" descr="moon-2.png"/>
          <p:cNvPicPr>
            <a:picLocks noChangeAspect="1"/>
          </p:cNvPicPr>
          <p:nvPr/>
        </p:nvPicPr>
        <p:blipFill>
          <a:blip r:embed="rId2">
            <a:extLst/>
          </a:blip>
          <a:stretch>
            <a:fillRect/>
          </a:stretch>
        </p:blipFill>
        <p:spPr>
          <a:xfrm rot="19800000">
            <a:off x="636497" y="534264"/>
            <a:ext cx="1409986" cy="1409987"/>
          </a:xfrm>
          <a:prstGeom prst="rect">
            <a:avLst/>
          </a:prstGeom>
          <a:ln w="12700">
            <a:miter lim="400000"/>
          </a:ln>
        </p:spPr>
      </p:pic>
      <p:sp>
        <p:nvSpPr>
          <p:cNvPr id="121" name="Night Watch"/>
          <p:cNvSpPr/>
          <p:nvPr>
            <p:ph type="ctrTitle"/>
          </p:nvPr>
        </p:nvSpPr>
        <p:spPr>
          <a:xfrm>
            <a:off x="1615859" y="1870777"/>
            <a:ext cx="9773082" cy="6012046"/>
          </a:xfrm>
          <a:prstGeom prst="rect">
            <a:avLst/>
          </a:prstGeom>
        </p:spPr>
        <p:txBody>
          <a:bodyPr/>
          <a:lstStyle>
            <a:lvl1pPr defTabSz="280415">
              <a:defRPr sz="19200"/>
            </a:lvl1pPr>
          </a:lstStyle>
          <a:p>
            <a:pPr/>
            <a:r>
              <a:t>Night Watch</a:t>
            </a:r>
          </a:p>
        </p:txBody>
      </p:sp>
      <p:pic>
        <p:nvPicPr>
          <p:cNvPr id="122" name="purpleB.png" descr="purpleB.png"/>
          <p:cNvPicPr>
            <a:picLocks noChangeAspect="1"/>
          </p:cNvPicPr>
          <p:nvPr/>
        </p:nvPicPr>
        <p:blipFill>
          <a:blip r:embed="rId3">
            <a:extLst/>
          </a:blip>
          <a:stretch>
            <a:fillRect/>
          </a:stretch>
        </p:blipFill>
        <p:spPr>
          <a:xfrm flipH="1" rot="10800000">
            <a:off x="8344471" y="7229636"/>
            <a:ext cx="1387961" cy="101972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Notification.png" descr="Notification.png"/>
          <p:cNvPicPr>
            <a:picLocks noChangeAspect="1"/>
          </p:cNvPicPr>
          <p:nvPr/>
        </p:nvPicPr>
        <p:blipFill>
          <a:blip r:embed="rId3">
            <a:extLst/>
          </a:blip>
          <a:stretch>
            <a:fillRect/>
          </a:stretch>
        </p:blipFill>
        <p:spPr>
          <a:xfrm>
            <a:off x="4121150" y="641350"/>
            <a:ext cx="4762500" cy="8470900"/>
          </a:xfrm>
          <a:prstGeom prst="rect">
            <a:avLst/>
          </a:prstGeom>
          <a:ln w="12700">
            <a:miter lim="400000"/>
          </a:ln>
        </p:spPr>
      </p:pic>
      <p:sp>
        <p:nvSpPr>
          <p:cNvPr id="184" name="說明框"/>
          <p:cNvSpPr/>
          <p:nvPr/>
        </p:nvSpPr>
        <p:spPr>
          <a:xfrm>
            <a:off x="6991697" y="5719431"/>
            <a:ext cx="4421585" cy="173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52" y="0"/>
                </a:moveTo>
                <a:cubicBezTo>
                  <a:pt x="2565" y="0"/>
                  <a:pt x="1603" y="2443"/>
                  <a:pt x="1603" y="5459"/>
                </a:cubicBezTo>
                <a:lnTo>
                  <a:pt x="1603" y="12056"/>
                </a:lnTo>
                <a:lnTo>
                  <a:pt x="0" y="14786"/>
                </a:lnTo>
                <a:lnTo>
                  <a:pt x="1702" y="17683"/>
                </a:lnTo>
                <a:cubicBezTo>
                  <a:pt x="1966" y="19941"/>
                  <a:pt x="2777" y="21600"/>
                  <a:pt x="3752" y="21600"/>
                </a:cubicBezTo>
                <a:lnTo>
                  <a:pt x="19452" y="21600"/>
                </a:lnTo>
                <a:cubicBezTo>
                  <a:pt x="20639" y="21600"/>
                  <a:pt x="21600" y="19157"/>
                  <a:pt x="21600" y="16141"/>
                </a:cubicBezTo>
                <a:lnTo>
                  <a:pt x="21600" y="5459"/>
                </a:lnTo>
                <a:cubicBezTo>
                  <a:pt x="21600" y="2443"/>
                  <a:pt x="20639" y="0"/>
                  <a:pt x="19452" y="0"/>
                </a:cubicBezTo>
                <a:lnTo>
                  <a:pt x="3752"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185" name="圓形"/>
          <p:cNvSpPr/>
          <p:nvPr/>
        </p:nvSpPr>
        <p:spPr>
          <a:xfrm>
            <a:off x="-2080022" y="-2088489"/>
            <a:ext cx="4175523" cy="4175523"/>
          </a:xfrm>
          <a:prstGeom prst="ellipse">
            <a:avLst/>
          </a:prstGeom>
          <a:solidFill>
            <a:srgbClr val="B73E92"/>
          </a:solidFill>
          <a:ln w="12700">
            <a:miter lim="400000"/>
          </a:ln>
        </p:spPr>
        <p:txBody>
          <a:bodyPr lIns="50800" tIns="50800" rIns="50800" bIns="50800" anchor="ctr"/>
          <a:lstStyle/>
          <a:p>
            <a:pPr>
              <a:defRPr sz="2400">
                <a:solidFill>
                  <a:srgbClr val="FFFFFF"/>
                </a:solidFill>
              </a:defRPr>
            </a:pPr>
          </a:p>
        </p:txBody>
      </p:sp>
      <p:sp>
        <p:nvSpPr>
          <p:cNvPr id="186" name="Enter Hotspots…"/>
          <p:cNvSpPr/>
          <p:nvPr/>
        </p:nvSpPr>
        <p:spPr>
          <a:xfrm>
            <a:off x="7431629" y="5992482"/>
            <a:ext cx="387347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latin typeface="+mj-lt"/>
                <a:ea typeface="+mj-ea"/>
                <a:cs typeface="+mj-cs"/>
                <a:sym typeface="Helvetica"/>
              </a:defRPr>
            </a:pPr>
            <a:r>
              <a:t>Enter Hotspots</a:t>
            </a:r>
          </a:p>
          <a:p>
            <a:pPr>
              <a:defRPr b="1">
                <a:solidFill>
                  <a:srgbClr val="FFFFFF"/>
                </a:solidFill>
                <a:latin typeface="+mj-lt"/>
                <a:ea typeface="+mj-ea"/>
                <a:cs typeface="+mj-cs"/>
                <a:sym typeface="Helvetica"/>
              </a:defRPr>
            </a:pPr>
            <a:r>
              <a:t>Push Notification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SoS.png" descr="SoS.png"/>
          <p:cNvPicPr>
            <a:picLocks noChangeAspect="1"/>
          </p:cNvPicPr>
          <p:nvPr/>
        </p:nvPicPr>
        <p:blipFill>
          <a:blip r:embed="rId3">
            <a:extLst/>
          </a:blip>
          <a:stretch>
            <a:fillRect/>
          </a:stretch>
        </p:blipFill>
        <p:spPr>
          <a:xfrm>
            <a:off x="4121150" y="641350"/>
            <a:ext cx="4762500" cy="8470900"/>
          </a:xfrm>
          <a:prstGeom prst="rect">
            <a:avLst/>
          </a:prstGeom>
          <a:ln w="12700">
            <a:miter lim="400000"/>
          </a:ln>
        </p:spPr>
      </p:pic>
      <p:sp>
        <p:nvSpPr>
          <p:cNvPr id="191" name="圓形"/>
          <p:cNvSpPr/>
          <p:nvPr/>
        </p:nvSpPr>
        <p:spPr>
          <a:xfrm>
            <a:off x="10929011" y="-2101189"/>
            <a:ext cx="4175523" cy="4175523"/>
          </a:xfrm>
          <a:prstGeom prst="ellipse">
            <a:avLst/>
          </a:prstGeom>
          <a:solidFill>
            <a:srgbClr val="B73E92"/>
          </a:solidFill>
          <a:ln w="12700">
            <a:miter lim="400000"/>
          </a:ln>
        </p:spPr>
        <p:txBody>
          <a:bodyPr lIns="50800" tIns="50800" rIns="50800" bIns="50800" anchor="ctr"/>
          <a:lstStyle/>
          <a:p>
            <a:pPr>
              <a:defRPr sz="2400">
                <a:solidFill>
                  <a:srgbClr val="FFFFFF"/>
                </a:solidFill>
              </a:defRPr>
            </a:pPr>
          </a:p>
        </p:txBody>
      </p:sp>
      <p:sp>
        <p:nvSpPr>
          <p:cNvPr id="192" name="說明框"/>
          <p:cNvSpPr/>
          <p:nvPr/>
        </p:nvSpPr>
        <p:spPr>
          <a:xfrm flipH="1">
            <a:off x="817378" y="4788098"/>
            <a:ext cx="4376342" cy="173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90" y="0"/>
                </a:moveTo>
                <a:cubicBezTo>
                  <a:pt x="2591" y="0"/>
                  <a:pt x="1620" y="2443"/>
                  <a:pt x="1620" y="5459"/>
                </a:cubicBezTo>
                <a:lnTo>
                  <a:pt x="1620" y="12056"/>
                </a:lnTo>
                <a:lnTo>
                  <a:pt x="0" y="14786"/>
                </a:lnTo>
                <a:lnTo>
                  <a:pt x="1720" y="17683"/>
                </a:lnTo>
                <a:cubicBezTo>
                  <a:pt x="1986" y="19941"/>
                  <a:pt x="2806" y="21600"/>
                  <a:pt x="3790" y="21600"/>
                </a:cubicBezTo>
                <a:lnTo>
                  <a:pt x="19428" y="21600"/>
                </a:lnTo>
                <a:cubicBezTo>
                  <a:pt x="20627" y="21600"/>
                  <a:pt x="21600" y="19157"/>
                  <a:pt x="21600" y="16141"/>
                </a:cubicBezTo>
                <a:lnTo>
                  <a:pt x="21600" y="5459"/>
                </a:lnTo>
                <a:cubicBezTo>
                  <a:pt x="21600" y="2443"/>
                  <a:pt x="20627" y="0"/>
                  <a:pt x="19428" y="0"/>
                </a:cubicBezTo>
                <a:lnTo>
                  <a:pt x="3790"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193" name="Calling for Help"/>
          <p:cNvSpPr/>
          <p:nvPr/>
        </p:nvSpPr>
        <p:spPr>
          <a:xfrm>
            <a:off x="1056154" y="5334198"/>
            <a:ext cx="34926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mj-lt"/>
                <a:ea typeface="+mj-ea"/>
                <a:cs typeface="+mj-cs"/>
                <a:sym typeface="Helvetica"/>
              </a:defRPr>
            </a:lvl1pPr>
          </a:lstStyle>
          <a:p>
            <a:pPr/>
            <a:r>
              <a:t>Calling for Help</a:t>
            </a:r>
          </a:p>
        </p:txBody>
      </p:sp>
    </p:spTree>
  </p:cSld>
  <p:clrMapOvr>
    <a:masterClrMapping/>
  </p:clrMapOvr>
  <mc:AlternateContent xmlns:mc="http://schemas.openxmlformats.org/markup-compatibility/2006">
    <mc:Choice xmlns:p14="http://schemas.microsoft.com/office/powerpoint/2010/main" Requires="p14">
      <p:transition spd="fast" advClick="1" p14:dur="750">
        <p:push dir="r"/>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WEB"/>
          <p:cNvSpPr/>
          <p:nvPr>
            <p:ph type="title"/>
          </p:nvPr>
        </p:nvSpPr>
        <p:spPr>
          <a:xfrm>
            <a:off x="3664828" y="5457896"/>
            <a:ext cx="5675144" cy="2706891"/>
          </a:xfrm>
          <a:prstGeom prst="rect">
            <a:avLst/>
          </a:prstGeom>
        </p:spPr>
        <p:txBody>
          <a:bodyPr/>
          <a:lstStyle>
            <a:lvl1pPr defTabSz="496570">
              <a:defRPr sz="17000"/>
            </a:lvl1pPr>
          </a:lstStyle>
          <a:p>
            <a:pPr/>
            <a:r>
              <a:t>WEB</a:t>
            </a:r>
          </a:p>
        </p:txBody>
      </p:sp>
      <p:pic>
        <p:nvPicPr>
          <p:cNvPr id="198" name="domain-registration.png" descr="domain-registration.png"/>
          <p:cNvPicPr>
            <a:picLocks noChangeAspect="1"/>
          </p:cNvPicPr>
          <p:nvPr/>
        </p:nvPicPr>
        <p:blipFill>
          <a:blip r:embed="rId3">
            <a:extLst/>
          </a:blip>
          <a:stretch>
            <a:fillRect/>
          </a:stretch>
        </p:blipFill>
        <p:spPr>
          <a:xfrm>
            <a:off x="4239418" y="1364227"/>
            <a:ext cx="4525775" cy="452577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 name="map-02.png" descr="map-02.png"/>
          <p:cNvPicPr>
            <a:picLocks noChangeAspect="1"/>
          </p:cNvPicPr>
          <p:nvPr/>
        </p:nvPicPr>
        <p:blipFill>
          <a:blip r:embed="rId3">
            <a:extLst/>
          </a:blip>
          <a:stretch>
            <a:fillRect/>
          </a:stretch>
        </p:blipFill>
        <p:spPr>
          <a:xfrm>
            <a:off x="-635000" y="-1511300"/>
            <a:ext cx="14224000" cy="11378667"/>
          </a:xfrm>
          <a:prstGeom prst="rect">
            <a:avLst/>
          </a:prstGeom>
          <a:ln w="12700">
            <a:miter lim="400000"/>
          </a:ln>
        </p:spPr>
      </p:pic>
      <p:sp>
        <p:nvSpPr>
          <p:cNvPr id="203" name="說明框"/>
          <p:cNvSpPr/>
          <p:nvPr/>
        </p:nvSpPr>
        <p:spPr>
          <a:xfrm flipH="1">
            <a:off x="1066615" y="4919133"/>
            <a:ext cx="3397251" cy="1371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51" y="0"/>
                </a:moveTo>
                <a:cubicBezTo>
                  <a:pt x="2633" y="0"/>
                  <a:pt x="1645" y="2446"/>
                  <a:pt x="1645" y="5463"/>
                </a:cubicBezTo>
                <a:lnTo>
                  <a:pt x="1645" y="12056"/>
                </a:lnTo>
                <a:lnTo>
                  <a:pt x="0" y="14788"/>
                </a:lnTo>
                <a:lnTo>
                  <a:pt x="1746" y="17688"/>
                </a:lnTo>
                <a:cubicBezTo>
                  <a:pt x="2017" y="19946"/>
                  <a:pt x="2851" y="21600"/>
                  <a:pt x="3851" y="21600"/>
                </a:cubicBezTo>
                <a:lnTo>
                  <a:pt x="19397" y="21600"/>
                </a:lnTo>
                <a:cubicBezTo>
                  <a:pt x="20615" y="21600"/>
                  <a:pt x="21600" y="19160"/>
                  <a:pt x="21600" y="16144"/>
                </a:cubicBezTo>
                <a:lnTo>
                  <a:pt x="21600" y="5463"/>
                </a:lnTo>
                <a:cubicBezTo>
                  <a:pt x="21600" y="2446"/>
                  <a:pt x="20615" y="0"/>
                  <a:pt x="19397" y="0"/>
                </a:cubicBezTo>
                <a:lnTo>
                  <a:pt x="3851"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204" name="User Gender"/>
          <p:cNvSpPr/>
          <p:nvPr/>
        </p:nvSpPr>
        <p:spPr>
          <a:xfrm>
            <a:off x="1191125" y="5255683"/>
            <a:ext cx="285861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mj-lt"/>
                <a:ea typeface="+mj-ea"/>
                <a:cs typeface="+mj-cs"/>
                <a:sym typeface="Helvetica"/>
              </a:defRPr>
            </a:lvl1pPr>
          </a:lstStyle>
          <a:p>
            <a:pPr/>
            <a:r>
              <a:t>User Gender</a:t>
            </a:r>
          </a:p>
        </p:txBody>
      </p:sp>
      <p:sp>
        <p:nvSpPr>
          <p:cNvPr id="205" name="說明框"/>
          <p:cNvSpPr/>
          <p:nvPr/>
        </p:nvSpPr>
        <p:spPr>
          <a:xfrm>
            <a:off x="8006159" y="6172200"/>
            <a:ext cx="3842147" cy="1371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82" y="0"/>
                </a:moveTo>
                <a:cubicBezTo>
                  <a:pt x="2374" y="0"/>
                  <a:pt x="1553" y="2155"/>
                  <a:pt x="1452" y="4906"/>
                </a:cubicBezTo>
                <a:lnTo>
                  <a:pt x="0" y="7675"/>
                </a:lnTo>
                <a:lnTo>
                  <a:pt x="1432" y="10406"/>
                </a:lnTo>
                <a:lnTo>
                  <a:pt x="1432" y="16144"/>
                </a:lnTo>
                <a:cubicBezTo>
                  <a:pt x="1432" y="19160"/>
                  <a:pt x="2306" y="21600"/>
                  <a:pt x="3382" y="21600"/>
                </a:cubicBezTo>
                <a:lnTo>
                  <a:pt x="19650" y="21600"/>
                </a:lnTo>
                <a:cubicBezTo>
                  <a:pt x="20727" y="21600"/>
                  <a:pt x="21600" y="19160"/>
                  <a:pt x="21600" y="16144"/>
                </a:cubicBezTo>
                <a:lnTo>
                  <a:pt x="21600" y="5463"/>
                </a:lnTo>
                <a:cubicBezTo>
                  <a:pt x="21600" y="2446"/>
                  <a:pt x="20727" y="0"/>
                  <a:pt x="19650" y="0"/>
                </a:cubicBezTo>
                <a:lnTo>
                  <a:pt x="3382"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206" name="HotSpot Range"/>
          <p:cNvSpPr/>
          <p:nvPr/>
        </p:nvSpPr>
        <p:spPr>
          <a:xfrm>
            <a:off x="8341907" y="6534150"/>
            <a:ext cx="34160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mj-lt"/>
                <a:ea typeface="+mj-ea"/>
                <a:cs typeface="+mj-cs"/>
                <a:sym typeface="Helvetica"/>
              </a:defRPr>
            </a:lvl1pPr>
          </a:lstStyle>
          <a:p>
            <a:pPr/>
            <a:r>
              <a:t>HotSpot Range</a:t>
            </a:r>
          </a:p>
        </p:txBody>
      </p:sp>
      <p:pic>
        <p:nvPicPr>
          <p:cNvPr id="207" name="picasion.com_90f3e251e726cfd804a4af8009c19f9f.gif" descr="picasion.com_90f3e251e726cfd804a4af8009c19f9f.gif"/>
          <p:cNvPicPr>
            <a:picLocks noChangeAspect="0"/>
          </p:cNvPicPr>
          <p:nvPr/>
        </p:nvPicPr>
        <p:blipFill>
          <a:blip r:embed="rId4">
            <a:extLst/>
          </a:blip>
          <a:stretch>
            <a:fillRect/>
          </a:stretch>
        </p:blipFill>
        <p:spPr>
          <a:xfrm>
            <a:off x="5328691" y="1648883"/>
            <a:ext cx="410978" cy="647701"/>
          </a:xfrm>
          <a:prstGeom prst="rect">
            <a:avLst/>
          </a:prstGeom>
          <a:ln w="12700">
            <a:miter lim="400000"/>
          </a:ln>
        </p:spPr>
      </p:pic>
      <p:sp>
        <p:nvSpPr>
          <p:cNvPr id="208" name="SoS Signal"/>
          <p:cNvSpPr/>
          <p:nvPr/>
        </p:nvSpPr>
        <p:spPr>
          <a:xfrm>
            <a:off x="6277768" y="1286933"/>
            <a:ext cx="3275807" cy="1241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90" y="0"/>
                </a:moveTo>
                <a:cubicBezTo>
                  <a:pt x="2520" y="0"/>
                  <a:pt x="1648" y="2154"/>
                  <a:pt x="1541" y="4904"/>
                </a:cubicBezTo>
                <a:lnTo>
                  <a:pt x="0" y="7674"/>
                </a:lnTo>
                <a:lnTo>
                  <a:pt x="1520" y="10403"/>
                </a:lnTo>
                <a:lnTo>
                  <a:pt x="1520" y="16136"/>
                </a:lnTo>
                <a:cubicBezTo>
                  <a:pt x="1520" y="19152"/>
                  <a:pt x="2448" y="21600"/>
                  <a:pt x="3590" y="21600"/>
                </a:cubicBezTo>
                <a:lnTo>
                  <a:pt x="19530" y="21600"/>
                </a:lnTo>
                <a:cubicBezTo>
                  <a:pt x="20673" y="21600"/>
                  <a:pt x="21600" y="19152"/>
                  <a:pt x="21600" y="16136"/>
                </a:cubicBezTo>
                <a:lnTo>
                  <a:pt x="21600" y="5464"/>
                </a:lnTo>
                <a:cubicBezTo>
                  <a:pt x="21600" y="2448"/>
                  <a:pt x="20673" y="0"/>
                  <a:pt x="19530" y="0"/>
                </a:cubicBezTo>
                <a:lnTo>
                  <a:pt x="3590" y="0"/>
                </a:lnTo>
                <a:close/>
              </a:path>
            </a:pathLst>
          </a:custGeom>
          <a:solidFill>
            <a:srgbClr val="B73E9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solidFill>
                  <a:srgbClr val="FFFFFF"/>
                </a:solidFill>
                <a:latin typeface="+mj-lt"/>
                <a:ea typeface="+mj-ea"/>
                <a:cs typeface="+mj-cs"/>
                <a:sym typeface="Helvetica"/>
              </a:defRPr>
            </a:lvl1pPr>
          </a:lstStyle>
          <a:p>
            <a:pPr/>
            <a:r>
              <a:t>SoS Signal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8"/>
                                        </p:tgtEl>
                                        <p:attrNameLst>
                                          <p:attrName>style.visibility</p:attrName>
                                        </p:attrNameLst>
                                      </p:cBhvr>
                                      <p:to>
                                        <p:strVal val="visible"/>
                                      </p:to>
                                    </p:set>
                                    <p:anim calcmode="lin" valueType="num">
                                      <p:cBhvr>
                                        <p:cTn id="7" dur="750" fill="hold"/>
                                        <p:tgtEl>
                                          <p:spTgt spid="208"/>
                                        </p:tgtEl>
                                        <p:attrNameLst>
                                          <p:attrName>ppt_w</p:attrName>
                                        </p:attrNameLst>
                                      </p:cBhvr>
                                      <p:tavLst>
                                        <p:tav tm="0">
                                          <p:val>
                                            <p:fltVal val="0"/>
                                          </p:val>
                                        </p:tav>
                                        <p:tav tm="100000">
                                          <p:val>
                                            <p:strVal val="#ppt_w"/>
                                          </p:val>
                                        </p:tav>
                                      </p:tavLst>
                                    </p:anim>
                                    <p:anim calcmode="lin" valueType="num">
                                      <p:cBhvr>
                                        <p:cTn id="8" dur="750" fill="hold"/>
                                        <p:tgtEl>
                                          <p:spTgt spid="2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map-01.png" descr="map-01.png"/>
          <p:cNvPicPr>
            <a:picLocks noChangeAspect="1"/>
          </p:cNvPicPr>
          <p:nvPr/>
        </p:nvPicPr>
        <p:blipFill>
          <a:blip r:embed="rId3">
            <a:extLst/>
          </a:blip>
          <a:stretch>
            <a:fillRect/>
          </a:stretch>
        </p:blipFill>
        <p:spPr>
          <a:xfrm>
            <a:off x="-630962" y="-1519544"/>
            <a:ext cx="14224001" cy="11378668"/>
          </a:xfrm>
          <a:prstGeom prst="rect">
            <a:avLst/>
          </a:prstGeom>
          <a:ln w="12700">
            <a:miter lim="400000"/>
          </a:ln>
        </p:spPr>
      </p:pic>
      <p:sp>
        <p:nvSpPr>
          <p:cNvPr id="213" name="說明框"/>
          <p:cNvSpPr/>
          <p:nvPr/>
        </p:nvSpPr>
        <p:spPr>
          <a:xfrm>
            <a:off x="5215205" y="2431851"/>
            <a:ext cx="2786461" cy="2599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9" y="0"/>
                </a:moveTo>
                <a:cubicBezTo>
                  <a:pt x="1204" y="0"/>
                  <a:pt x="0" y="1291"/>
                  <a:pt x="0" y="2882"/>
                </a:cubicBezTo>
                <a:lnTo>
                  <a:pt x="0" y="16432"/>
                </a:lnTo>
                <a:cubicBezTo>
                  <a:pt x="0" y="18024"/>
                  <a:pt x="1204" y="19315"/>
                  <a:pt x="2689" y="19315"/>
                </a:cubicBezTo>
                <a:lnTo>
                  <a:pt x="8466" y="19315"/>
                </a:lnTo>
                <a:lnTo>
                  <a:pt x="9811" y="21600"/>
                </a:lnTo>
                <a:lnTo>
                  <a:pt x="11155" y="19315"/>
                </a:lnTo>
                <a:lnTo>
                  <a:pt x="18914" y="19315"/>
                </a:lnTo>
                <a:cubicBezTo>
                  <a:pt x="20399" y="19315"/>
                  <a:pt x="21600" y="18024"/>
                  <a:pt x="21600" y="16432"/>
                </a:cubicBezTo>
                <a:lnTo>
                  <a:pt x="21600" y="2882"/>
                </a:lnTo>
                <a:cubicBezTo>
                  <a:pt x="21600" y="1291"/>
                  <a:pt x="20399" y="0"/>
                  <a:pt x="18914" y="0"/>
                </a:cubicBezTo>
                <a:lnTo>
                  <a:pt x="2689"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214" name="User Info…"/>
          <p:cNvSpPr/>
          <p:nvPr/>
        </p:nvSpPr>
        <p:spPr>
          <a:xfrm>
            <a:off x="5538961" y="2724149"/>
            <a:ext cx="2222823"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latin typeface="+mj-lt"/>
                <a:ea typeface="+mj-ea"/>
                <a:cs typeface="+mj-cs"/>
                <a:sym typeface="Helvetica"/>
              </a:defRPr>
            </a:pPr>
            <a:r>
              <a:t>User Info</a:t>
            </a:r>
          </a:p>
          <a:p>
            <a:pPr>
              <a:defRPr b="1">
                <a:solidFill>
                  <a:srgbClr val="FFFFFF"/>
                </a:solidFill>
                <a:latin typeface="+mj-lt"/>
                <a:ea typeface="+mj-ea"/>
                <a:cs typeface="+mj-cs"/>
                <a:sym typeface="Helvetica"/>
              </a:defRPr>
            </a:pPr>
            <a:r>
              <a:t>And</a:t>
            </a:r>
          </a:p>
          <a:p>
            <a:pPr>
              <a:defRPr b="1">
                <a:solidFill>
                  <a:srgbClr val="FFFFFF"/>
                </a:solidFill>
                <a:latin typeface="+mj-lt"/>
                <a:ea typeface="+mj-ea"/>
                <a:cs typeface="+mj-cs"/>
                <a:sym typeface="Helvetica"/>
              </a:defRPr>
            </a:pPr>
            <a:r>
              <a:t>Contact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Live Demo"/>
          <p:cNvSpPr/>
          <p:nvPr>
            <p:ph type="title"/>
          </p:nvPr>
        </p:nvSpPr>
        <p:spPr>
          <a:prstGeom prst="rect">
            <a:avLst/>
          </a:prstGeom>
        </p:spPr>
        <p:txBody>
          <a:bodyPr/>
          <a:lstStyle>
            <a:lvl1pPr defTabSz="233679">
              <a:defRPr sz="16000"/>
            </a:lvl1pPr>
          </a:lstStyle>
          <a:p>
            <a:pPr/>
            <a:r>
              <a:t>Live Demo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tiff" descr="pasted-image.tiff"/>
          <p:cNvPicPr>
            <a:picLocks noChangeAspect="1"/>
          </p:cNvPicPr>
          <p:nvPr>
            <p:ph type="pic" idx="13"/>
          </p:nvPr>
        </p:nvPicPr>
        <p:blipFill>
          <a:blip r:embed="rId3">
            <a:extLst/>
          </a:blip>
          <a:srcRect l="5555" t="0" r="5555" b="0"/>
          <a:stretch>
            <a:fillRect/>
          </a:stretch>
        </p:blipFill>
        <p:spPr>
          <a:prstGeom prst="rect">
            <a:avLst/>
          </a:prstGeom>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螢幕快照 2017-08-06 上午4.19.12.png" descr="螢幕快照 2017-08-06 上午4.19.12.png"/>
          <p:cNvPicPr>
            <a:picLocks noChangeAspect="1"/>
          </p:cNvPicPr>
          <p:nvPr/>
        </p:nvPicPr>
        <p:blipFill>
          <a:blip r:embed="rId3">
            <a:extLst/>
          </a:blip>
          <a:stretch>
            <a:fillRect/>
          </a:stretch>
        </p:blipFill>
        <p:spPr>
          <a:xfrm>
            <a:off x="103782" y="484528"/>
            <a:ext cx="12797236" cy="878454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Use Data to make more Data…"/>
          <p:cNvSpPr/>
          <p:nvPr>
            <p:ph type="body" idx="1"/>
          </p:nvPr>
        </p:nvSpPr>
        <p:spPr>
          <a:xfrm>
            <a:off x="804531" y="3135620"/>
            <a:ext cx="11395738" cy="6286501"/>
          </a:xfrm>
          <a:prstGeom prst="rect">
            <a:avLst/>
          </a:prstGeom>
        </p:spPr>
        <p:txBody>
          <a:bodyPr/>
          <a:lstStyle/>
          <a:p>
            <a:pPr>
              <a:buClr>
                <a:srgbClr val="B73E92"/>
              </a:buClr>
              <a:buSzPct val="180000"/>
              <a:defRPr>
                <a:solidFill>
                  <a:srgbClr val="000000"/>
                </a:solidFill>
              </a:defRPr>
            </a:pPr>
            <a:r>
              <a:t>Use Data to make more Data </a:t>
            </a:r>
          </a:p>
          <a:p>
            <a:pPr>
              <a:buClr>
                <a:srgbClr val="B73E92"/>
              </a:buClr>
              <a:buSzPct val="180000"/>
              <a:defRPr>
                <a:solidFill>
                  <a:srgbClr val="000000"/>
                </a:solidFill>
              </a:defRPr>
            </a:pPr>
            <a:r>
              <a:t>Predict by Data</a:t>
            </a:r>
          </a:p>
          <a:p>
            <a:pPr>
              <a:buClr>
                <a:srgbClr val="B73E92"/>
              </a:buClr>
              <a:buSzPct val="180000"/>
              <a:defRPr>
                <a:solidFill>
                  <a:srgbClr val="000000"/>
                </a:solidFill>
              </a:defRPr>
            </a:pPr>
            <a:r>
              <a:t>Take Action after Predict to realize truly crime Prevention</a:t>
            </a:r>
          </a:p>
        </p:txBody>
      </p:sp>
      <p:sp>
        <p:nvSpPr>
          <p:cNvPr id="229" name="矩形"/>
          <p:cNvSpPr/>
          <p:nvPr/>
        </p:nvSpPr>
        <p:spPr>
          <a:xfrm>
            <a:off x="-124738" y="-188680"/>
            <a:ext cx="13254276" cy="3659888"/>
          </a:xfrm>
          <a:prstGeom prst="rect">
            <a:avLst/>
          </a:prstGeom>
          <a:solidFill>
            <a:srgbClr val="2B208F"/>
          </a:solidFill>
          <a:ln w="12700">
            <a:miter lim="400000"/>
          </a:ln>
        </p:spPr>
        <p:txBody>
          <a:bodyPr lIns="50800" tIns="50800" rIns="50800" bIns="50800" anchor="ctr"/>
          <a:lstStyle/>
          <a:p>
            <a:pPr>
              <a:defRPr sz="2400"/>
            </a:pPr>
          </a:p>
        </p:txBody>
      </p:sp>
      <p:sp>
        <p:nvSpPr>
          <p:cNvPr id="230" name="Crime"/>
          <p:cNvSpPr/>
          <p:nvPr/>
        </p:nvSpPr>
        <p:spPr>
          <a:xfrm>
            <a:off x="952499" y="398228"/>
            <a:ext cx="11099801"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233679">
              <a:defRPr b="1" sz="16000">
                <a:solidFill>
                  <a:srgbClr val="FFFFFF"/>
                </a:solidFill>
                <a:latin typeface="+mj-lt"/>
                <a:ea typeface="+mj-ea"/>
                <a:cs typeface="+mj-cs"/>
                <a:sym typeface="Helvetica"/>
              </a:defRPr>
            </a:lvl1pPr>
          </a:lstStyle>
          <a:p>
            <a:pPr/>
            <a:r>
              <a:t>Crime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矩形"/>
          <p:cNvSpPr/>
          <p:nvPr/>
        </p:nvSpPr>
        <p:spPr>
          <a:xfrm>
            <a:off x="-124738" y="-142409"/>
            <a:ext cx="13254276" cy="3659888"/>
          </a:xfrm>
          <a:prstGeom prst="rect">
            <a:avLst/>
          </a:prstGeom>
          <a:solidFill>
            <a:srgbClr val="2B208F"/>
          </a:solidFill>
          <a:ln w="12700">
            <a:miter lim="400000"/>
          </a:ln>
        </p:spPr>
        <p:txBody>
          <a:bodyPr lIns="50800" tIns="50800" rIns="50800" bIns="50800" anchor="ctr"/>
          <a:lstStyle/>
          <a:p>
            <a:pPr>
              <a:defRPr sz="2400"/>
            </a:pPr>
          </a:p>
        </p:txBody>
      </p:sp>
      <p:sp>
        <p:nvSpPr>
          <p:cNvPr id="235" name="Applied in various types of crimes…"/>
          <p:cNvSpPr/>
          <p:nvPr>
            <p:ph type="body" idx="1"/>
          </p:nvPr>
        </p:nvSpPr>
        <p:spPr>
          <a:xfrm>
            <a:off x="952500" y="3089349"/>
            <a:ext cx="11099800" cy="6286501"/>
          </a:xfrm>
          <a:prstGeom prst="rect">
            <a:avLst/>
          </a:prstGeom>
        </p:spPr>
        <p:txBody>
          <a:bodyPr/>
          <a:lstStyle/>
          <a:p>
            <a:pPr>
              <a:buClr>
                <a:srgbClr val="B73E92"/>
              </a:buClr>
              <a:buSzPct val="180000"/>
              <a:defRPr>
                <a:solidFill>
                  <a:srgbClr val="000000"/>
                </a:solidFill>
              </a:defRPr>
            </a:pPr>
            <a:r>
              <a:t>Applied in various types of crimes</a:t>
            </a:r>
          </a:p>
          <a:p>
            <a:pPr>
              <a:buClr>
                <a:srgbClr val="B73E92"/>
              </a:buClr>
              <a:buSzPct val="180000"/>
              <a:defRPr>
                <a:solidFill>
                  <a:srgbClr val="000000"/>
                </a:solidFill>
              </a:defRPr>
            </a:pPr>
            <a:r>
              <a:t>Use machine learning technology with hotspots to predict hotspots</a:t>
            </a:r>
          </a:p>
        </p:txBody>
      </p:sp>
      <p:sp>
        <p:nvSpPr>
          <p:cNvPr id="236" name="In the Future"/>
          <p:cNvSpPr/>
          <p:nvPr>
            <p:ph type="title"/>
          </p:nvPr>
        </p:nvSpPr>
        <p:spPr>
          <a:xfrm>
            <a:off x="226979" y="608035"/>
            <a:ext cx="12550842" cy="2159001"/>
          </a:xfrm>
          <a:prstGeom prst="rect">
            <a:avLst/>
          </a:prstGeom>
        </p:spPr>
        <p:txBody>
          <a:bodyPr/>
          <a:lstStyle>
            <a:lvl1pPr defTabSz="262889">
              <a:defRPr sz="13500">
                <a:solidFill>
                  <a:srgbClr val="FFFFFF"/>
                </a:solidFill>
              </a:defRPr>
            </a:lvl1pPr>
          </a:lstStyle>
          <a:p>
            <a:pPr/>
            <a:r>
              <a:t>In the Future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矩形"/>
          <p:cNvSpPr/>
          <p:nvPr/>
        </p:nvSpPr>
        <p:spPr>
          <a:xfrm>
            <a:off x="-124738" y="-142409"/>
            <a:ext cx="13254276" cy="3659888"/>
          </a:xfrm>
          <a:prstGeom prst="rect">
            <a:avLst/>
          </a:prstGeom>
          <a:solidFill>
            <a:srgbClr val="2B208F"/>
          </a:solidFill>
          <a:ln w="12700">
            <a:miter lim="400000"/>
          </a:ln>
        </p:spPr>
        <p:txBody>
          <a:bodyPr lIns="50800" tIns="50800" rIns="50800" bIns="50800" anchor="ctr"/>
          <a:lstStyle/>
          <a:p>
            <a:pPr>
              <a:defRPr sz="2400"/>
            </a:pPr>
          </a:p>
        </p:txBody>
      </p:sp>
      <p:sp>
        <p:nvSpPr>
          <p:cNvPr id="125" name="Members"/>
          <p:cNvSpPr/>
          <p:nvPr>
            <p:ph type="title"/>
          </p:nvPr>
        </p:nvSpPr>
        <p:spPr>
          <a:xfrm>
            <a:off x="226979" y="608035"/>
            <a:ext cx="12550842" cy="2159001"/>
          </a:xfrm>
          <a:prstGeom prst="rect">
            <a:avLst/>
          </a:prstGeom>
        </p:spPr>
        <p:txBody>
          <a:bodyPr/>
          <a:lstStyle>
            <a:lvl1pPr defTabSz="262889">
              <a:defRPr sz="13500">
                <a:solidFill>
                  <a:srgbClr val="FFFFFF"/>
                </a:solidFill>
              </a:defRPr>
            </a:lvl1pPr>
          </a:lstStyle>
          <a:p>
            <a:pPr/>
            <a:r>
              <a:t>Members</a:t>
            </a:r>
          </a:p>
        </p:txBody>
      </p:sp>
      <p:sp>
        <p:nvSpPr>
          <p:cNvPr id="126" name="圓形"/>
          <p:cNvSpPr/>
          <p:nvPr/>
        </p:nvSpPr>
        <p:spPr>
          <a:xfrm>
            <a:off x="435390" y="4236021"/>
            <a:ext cx="2032001" cy="2032001"/>
          </a:xfrm>
          <a:prstGeom prst="ellipse">
            <a:avLst/>
          </a:prstGeom>
          <a:blipFill>
            <a:blip r:embed="rId3"/>
            <a:stretch>
              <a:fillRect/>
            </a:stretch>
          </a:blipFill>
          <a:ln w="88900">
            <a:solidFill>
              <a:srgbClr val="B73E92"/>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27" name="圓形"/>
          <p:cNvSpPr/>
          <p:nvPr/>
        </p:nvSpPr>
        <p:spPr>
          <a:xfrm>
            <a:off x="6729069" y="7031014"/>
            <a:ext cx="2032001" cy="2032001"/>
          </a:xfrm>
          <a:prstGeom prst="ellipse">
            <a:avLst/>
          </a:prstGeom>
          <a:blipFill>
            <a:blip r:embed="rId4"/>
            <a:stretch>
              <a:fillRect/>
            </a:stretch>
          </a:blipFill>
          <a:ln w="88900">
            <a:solidFill>
              <a:srgbClr val="B73E92"/>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28" name="圓形"/>
          <p:cNvSpPr/>
          <p:nvPr/>
        </p:nvSpPr>
        <p:spPr>
          <a:xfrm>
            <a:off x="435390" y="7031014"/>
            <a:ext cx="2032001" cy="2032001"/>
          </a:xfrm>
          <a:prstGeom prst="ellipse">
            <a:avLst/>
          </a:prstGeom>
          <a:blipFill>
            <a:blip r:embed="rId5"/>
            <a:stretch>
              <a:fillRect/>
            </a:stretch>
          </a:blipFill>
          <a:ln w="88900">
            <a:solidFill>
              <a:srgbClr val="B73E92"/>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29" name="圓形"/>
          <p:cNvSpPr/>
          <p:nvPr/>
        </p:nvSpPr>
        <p:spPr>
          <a:xfrm>
            <a:off x="6729069" y="4236021"/>
            <a:ext cx="2032001" cy="2032001"/>
          </a:xfrm>
          <a:prstGeom prst="ellipse">
            <a:avLst/>
          </a:prstGeom>
          <a:blipFill>
            <a:blip r:embed="rId6"/>
            <a:stretch>
              <a:fillRect/>
            </a:stretch>
          </a:blipFill>
          <a:ln w="88900">
            <a:solidFill>
              <a:srgbClr val="B73E92"/>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0" name="Marku…"/>
          <p:cNvSpPr/>
          <p:nvPr/>
        </p:nvSpPr>
        <p:spPr>
          <a:xfrm>
            <a:off x="2572797" y="5671839"/>
            <a:ext cx="4432921"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Marku</a:t>
            </a:r>
          </a:p>
          <a:p>
            <a:pPr algn="l">
              <a:defRPr b="1">
                <a:latin typeface="+mj-lt"/>
                <a:ea typeface="+mj-ea"/>
                <a:cs typeface="+mj-cs"/>
                <a:sym typeface="Helvetica"/>
              </a:defRPr>
            </a:pPr>
            <a:r>
              <a:t>Frontend Developer</a:t>
            </a:r>
          </a:p>
        </p:txBody>
      </p:sp>
      <p:sp>
        <p:nvSpPr>
          <p:cNvPr id="131" name="Hai…"/>
          <p:cNvSpPr/>
          <p:nvPr/>
        </p:nvSpPr>
        <p:spPr>
          <a:xfrm>
            <a:off x="8879694" y="5671839"/>
            <a:ext cx="3239692"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Hai</a:t>
            </a:r>
          </a:p>
          <a:p>
            <a:pPr algn="l">
              <a:defRPr b="1">
                <a:latin typeface="+mj-lt"/>
                <a:ea typeface="+mj-ea"/>
                <a:cs typeface="+mj-cs"/>
                <a:sym typeface="Helvetica"/>
              </a:defRPr>
            </a:pPr>
            <a:r>
              <a:t>iOS Developer</a:t>
            </a:r>
          </a:p>
        </p:txBody>
      </p:sp>
      <p:sp>
        <p:nvSpPr>
          <p:cNvPr id="132" name="Max…"/>
          <p:cNvSpPr/>
          <p:nvPr/>
        </p:nvSpPr>
        <p:spPr>
          <a:xfrm>
            <a:off x="2635154" y="8057785"/>
            <a:ext cx="2070795"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Max</a:t>
            </a:r>
          </a:p>
          <a:p>
            <a:pPr algn="l">
              <a:defRPr b="1">
                <a:latin typeface="+mj-lt"/>
                <a:ea typeface="+mj-ea"/>
                <a:cs typeface="+mj-cs"/>
                <a:sym typeface="Helvetica"/>
              </a:defRPr>
            </a:pPr>
            <a:r>
              <a:t>Designer</a:t>
            </a:r>
          </a:p>
        </p:txBody>
      </p:sp>
      <p:sp>
        <p:nvSpPr>
          <p:cNvPr id="133" name="Rosalie…"/>
          <p:cNvSpPr/>
          <p:nvPr/>
        </p:nvSpPr>
        <p:spPr>
          <a:xfrm>
            <a:off x="8894324" y="8057785"/>
            <a:ext cx="199444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j-lt"/>
                <a:ea typeface="+mj-ea"/>
                <a:cs typeface="+mj-cs"/>
                <a:sym typeface="Helvetica"/>
              </a:defRPr>
            </a:pPr>
            <a:r>
              <a:t>Rosalie</a:t>
            </a:r>
          </a:p>
          <a:p>
            <a:pPr algn="l">
              <a:defRPr b="1">
                <a:latin typeface="+mj-lt"/>
                <a:ea typeface="+mj-ea"/>
                <a:cs typeface="+mj-cs"/>
                <a:sym typeface="Helvetica"/>
              </a:defRPr>
            </a:pPr>
            <a:r>
              <a:t>Manager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Night gathers,…"/>
          <p:cNvSpPr/>
          <p:nvPr>
            <p:ph type="title"/>
          </p:nvPr>
        </p:nvSpPr>
        <p:spPr>
          <a:xfrm>
            <a:off x="331985" y="1968367"/>
            <a:ext cx="12340830" cy="5816866"/>
          </a:xfrm>
          <a:prstGeom prst="rect">
            <a:avLst/>
          </a:prstGeom>
        </p:spPr>
        <p:txBody>
          <a:bodyPr/>
          <a:lstStyle/>
          <a:p>
            <a:pPr algn="l" defTabSz="457200">
              <a:defRPr sz="7400"/>
            </a:pPr>
            <a:r>
              <a:t>Night gathers, </a:t>
            </a:r>
          </a:p>
          <a:p>
            <a:pPr algn="l" defTabSz="457200">
              <a:defRPr sz="7400"/>
            </a:pPr>
            <a:r>
              <a:t>and now our watch begins.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logo.png" descr="logo.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Alley"/>
          <p:cNvSpPr/>
          <p:nvPr/>
        </p:nvSpPr>
        <p:spPr>
          <a:xfrm rot="20236300">
            <a:off x="1001176" y="611076"/>
            <a:ext cx="4667511"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5000">
                <a:solidFill>
                  <a:srgbClr val="B73E92"/>
                </a:solidFill>
                <a:latin typeface="+mj-lt"/>
                <a:ea typeface="+mj-ea"/>
                <a:cs typeface="+mj-cs"/>
                <a:sym typeface="Helvetica"/>
              </a:defRPr>
            </a:lvl1pPr>
          </a:lstStyle>
          <a:p>
            <a:pPr/>
            <a:r>
              <a:t>Alley</a:t>
            </a:r>
          </a:p>
        </p:txBody>
      </p:sp>
      <p:sp>
        <p:nvSpPr>
          <p:cNvPr id="138" name="Corner"/>
          <p:cNvSpPr/>
          <p:nvPr/>
        </p:nvSpPr>
        <p:spPr>
          <a:xfrm rot="1051659">
            <a:off x="7690375" y="730397"/>
            <a:ext cx="4277768"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0000">
                <a:solidFill>
                  <a:srgbClr val="B73E92"/>
                </a:solidFill>
                <a:latin typeface="+mj-lt"/>
                <a:ea typeface="+mj-ea"/>
                <a:cs typeface="+mj-cs"/>
                <a:sym typeface="Helvetica"/>
              </a:defRPr>
            </a:lvl1pPr>
          </a:lstStyle>
          <a:p>
            <a:pPr/>
            <a:r>
              <a:t>Corner</a:t>
            </a:r>
          </a:p>
        </p:txBody>
      </p:sp>
      <p:sp>
        <p:nvSpPr>
          <p:cNvPr id="139" name="Restroom"/>
          <p:cNvSpPr/>
          <p:nvPr/>
        </p:nvSpPr>
        <p:spPr>
          <a:xfrm rot="21125180">
            <a:off x="517549" y="2955244"/>
            <a:ext cx="11969702"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0">
                <a:solidFill>
                  <a:srgbClr val="B73E92"/>
                </a:solidFill>
                <a:latin typeface="+mj-lt"/>
                <a:ea typeface="+mj-ea"/>
                <a:cs typeface="+mj-cs"/>
                <a:sym typeface="Helvetica"/>
              </a:defRPr>
            </a:lvl1pPr>
          </a:lstStyle>
          <a:p>
            <a:pPr/>
            <a:r>
              <a:t>Restroom</a:t>
            </a:r>
          </a:p>
        </p:txBody>
      </p:sp>
      <p:sp>
        <p:nvSpPr>
          <p:cNvPr id="140" name="Underpass"/>
          <p:cNvSpPr/>
          <p:nvPr/>
        </p:nvSpPr>
        <p:spPr>
          <a:xfrm rot="20435929">
            <a:off x="4567124" y="6774859"/>
            <a:ext cx="8647423" cy="208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3000">
                <a:solidFill>
                  <a:srgbClr val="B73E92"/>
                </a:solidFill>
                <a:latin typeface="+mj-lt"/>
                <a:ea typeface="+mj-ea"/>
                <a:cs typeface="+mj-cs"/>
                <a:sym typeface="Helvetica"/>
              </a:defRPr>
            </a:lvl1pPr>
          </a:lstStyle>
          <a:p>
            <a:pPr/>
            <a:r>
              <a:t>Underpass</a:t>
            </a:r>
          </a:p>
        </p:txBody>
      </p:sp>
      <p:sp>
        <p:nvSpPr>
          <p:cNvPr id="141" name="Park"/>
          <p:cNvSpPr/>
          <p:nvPr/>
        </p:nvSpPr>
        <p:spPr>
          <a:xfrm rot="1294860">
            <a:off x="560059" y="7286203"/>
            <a:ext cx="314363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1000">
                <a:solidFill>
                  <a:srgbClr val="B73E92"/>
                </a:solidFill>
                <a:latin typeface="+mj-lt"/>
                <a:ea typeface="+mj-ea"/>
                <a:cs typeface="+mj-cs"/>
                <a:sym typeface="Helvetica"/>
              </a:defRPr>
            </a:lvl1pPr>
          </a:lstStyle>
          <a:p>
            <a:pPr/>
            <a:r>
              <a:t>Park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37"/>
                                        </p:tgtEl>
                                        <p:attrNameLst>
                                          <p:attrName>style.visibility</p:attrName>
                                        </p:attrNameLst>
                                      </p:cBhvr>
                                      <p:to>
                                        <p:strVal val="visible"/>
                                      </p:to>
                                    </p:set>
                                    <p:anim calcmode="lin" valueType="num">
                                      <p:cBhvr>
                                        <p:cTn id="7" dur="500" fill="hold"/>
                                        <p:tgtEl>
                                          <p:spTgt spid="137"/>
                                        </p:tgtEl>
                                        <p:attrNameLst>
                                          <p:attrName>ppt_w</p:attrName>
                                        </p:attrNameLst>
                                      </p:cBhvr>
                                      <p:tavLst>
                                        <p:tav tm="0">
                                          <p:val>
                                            <p:strVal val="4*#ppt_w"/>
                                          </p:val>
                                        </p:tav>
                                        <p:tav tm="100000">
                                          <p:val>
                                            <p:strVal val="#ppt_w"/>
                                          </p:val>
                                        </p:tav>
                                      </p:tavLst>
                                    </p:anim>
                                    <p:anim calcmode="lin" valueType="num">
                                      <p:cBhvr>
                                        <p:cTn id="8" dur="500" fill="hold"/>
                                        <p:tgtEl>
                                          <p:spTgt spid="13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138"/>
                                        </p:tgtEl>
                                        <p:attrNameLst>
                                          <p:attrName>style.visibility</p:attrName>
                                        </p:attrNameLst>
                                      </p:cBhvr>
                                      <p:to>
                                        <p:strVal val="visible"/>
                                      </p:to>
                                    </p:set>
                                    <p:anim calcmode="lin" valueType="num">
                                      <p:cBhvr>
                                        <p:cTn id="13" dur="500" fill="hold"/>
                                        <p:tgtEl>
                                          <p:spTgt spid="138"/>
                                        </p:tgtEl>
                                        <p:attrNameLst>
                                          <p:attrName>ppt_w</p:attrName>
                                        </p:attrNameLst>
                                      </p:cBhvr>
                                      <p:tavLst>
                                        <p:tav tm="0">
                                          <p:val>
                                            <p:strVal val="4*#ppt_w"/>
                                          </p:val>
                                        </p:tav>
                                        <p:tav tm="100000">
                                          <p:val>
                                            <p:strVal val="#ppt_w"/>
                                          </p:val>
                                        </p:tav>
                                      </p:tavLst>
                                    </p:anim>
                                    <p:anim calcmode="lin" valueType="num">
                                      <p:cBhvr>
                                        <p:cTn id="14" dur="500" fill="hold"/>
                                        <p:tgtEl>
                                          <p:spTgt spid="138"/>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140"/>
                                        </p:tgtEl>
                                        <p:attrNameLst>
                                          <p:attrName>style.visibility</p:attrName>
                                        </p:attrNameLst>
                                      </p:cBhvr>
                                      <p:to>
                                        <p:strVal val="visible"/>
                                      </p:to>
                                    </p:set>
                                    <p:anim calcmode="lin" valueType="num">
                                      <p:cBhvr>
                                        <p:cTn id="19" dur="500" fill="hold"/>
                                        <p:tgtEl>
                                          <p:spTgt spid="140"/>
                                        </p:tgtEl>
                                        <p:attrNameLst>
                                          <p:attrName>ppt_w</p:attrName>
                                        </p:attrNameLst>
                                      </p:cBhvr>
                                      <p:tavLst>
                                        <p:tav tm="0">
                                          <p:val>
                                            <p:strVal val="4*#ppt_w"/>
                                          </p:val>
                                        </p:tav>
                                        <p:tav tm="100000">
                                          <p:val>
                                            <p:strVal val="#ppt_w"/>
                                          </p:val>
                                        </p:tav>
                                      </p:tavLst>
                                    </p:anim>
                                    <p:anim calcmode="lin" valueType="num">
                                      <p:cBhvr>
                                        <p:cTn id="20" dur="500" fill="hold"/>
                                        <p:tgtEl>
                                          <p:spTgt spid="140"/>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141"/>
                                        </p:tgtEl>
                                        <p:attrNameLst>
                                          <p:attrName>style.visibility</p:attrName>
                                        </p:attrNameLst>
                                      </p:cBhvr>
                                      <p:to>
                                        <p:strVal val="visible"/>
                                      </p:to>
                                    </p:set>
                                    <p:anim calcmode="lin" valueType="num">
                                      <p:cBhvr>
                                        <p:cTn id="25" dur="500" fill="hold"/>
                                        <p:tgtEl>
                                          <p:spTgt spid="141"/>
                                        </p:tgtEl>
                                        <p:attrNameLst>
                                          <p:attrName>ppt_w</p:attrName>
                                        </p:attrNameLst>
                                      </p:cBhvr>
                                      <p:tavLst>
                                        <p:tav tm="0">
                                          <p:val>
                                            <p:strVal val="4*#ppt_w"/>
                                          </p:val>
                                        </p:tav>
                                        <p:tav tm="100000">
                                          <p:val>
                                            <p:strVal val="#ppt_w"/>
                                          </p:val>
                                        </p:tav>
                                      </p:tavLst>
                                    </p:anim>
                                    <p:anim calcmode="lin" valueType="num">
                                      <p:cBhvr>
                                        <p:cTn id="26" dur="500" fill="hold"/>
                                        <p:tgtEl>
                                          <p:spTgt spid="141"/>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23" grpId="5" fill="hold">
                                  <p:stCondLst>
                                    <p:cond delay="0"/>
                                  </p:stCondLst>
                                  <p:iterate type="el" backwards="0">
                                    <p:tmAbs val="0"/>
                                  </p:iterate>
                                  <p:childTnLst>
                                    <p:set>
                                      <p:cBhvr>
                                        <p:cTn id="30" fill="hold"/>
                                        <p:tgtEl>
                                          <p:spTgt spid="139"/>
                                        </p:tgtEl>
                                        <p:attrNameLst>
                                          <p:attrName>style.visibility</p:attrName>
                                        </p:attrNameLst>
                                      </p:cBhvr>
                                      <p:to>
                                        <p:strVal val="visible"/>
                                      </p:to>
                                    </p:set>
                                    <p:anim calcmode="lin" valueType="num">
                                      <p:cBhvr>
                                        <p:cTn id="31" dur="500" fill="hold"/>
                                        <p:tgtEl>
                                          <p:spTgt spid="139"/>
                                        </p:tgtEl>
                                        <p:attrNameLst>
                                          <p:attrName>ppt_w</p:attrName>
                                        </p:attrNameLst>
                                      </p:cBhvr>
                                      <p:tavLst>
                                        <p:tav tm="0">
                                          <p:val>
                                            <p:strVal val="4*#ppt_w"/>
                                          </p:val>
                                        </p:tav>
                                        <p:tav tm="100000">
                                          <p:val>
                                            <p:strVal val="#ppt_w"/>
                                          </p:val>
                                        </p:tav>
                                      </p:tavLst>
                                    </p:anim>
                                    <p:anim calcmode="lin" valueType="num">
                                      <p:cBhvr>
                                        <p:cTn id="32" dur="500" fill="hold"/>
                                        <p:tgtEl>
                                          <p:spTgt spid="13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5"/>
      <p:bldP build="whole" bldLvl="1" animBg="1" rev="0" advAuto="0" spid="138" grpId="2"/>
      <p:bldP build="whole" bldLvl="1" animBg="1" rev="0" advAuto="0" spid="137" grpId="1"/>
      <p:bldP build="whole" bldLvl="1" animBg="1" rev="0" advAuto="0" spid="140" grpId="3"/>
      <p:bldP build="whole" bldLvl="1" animBg="1" rev="0" advAuto="0" spid="141" grpId="4"/>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ex Crimes…"/>
          <p:cNvSpPr/>
          <p:nvPr>
            <p:ph type="title"/>
          </p:nvPr>
        </p:nvSpPr>
        <p:spPr>
          <a:xfrm>
            <a:off x="1122262" y="1431310"/>
            <a:ext cx="10760276" cy="6890980"/>
          </a:xfrm>
          <a:prstGeom prst="rect">
            <a:avLst/>
          </a:prstGeom>
        </p:spPr>
        <p:txBody>
          <a:bodyPr/>
          <a:lstStyle/>
          <a:p>
            <a:pPr defTabSz="344677">
              <a:defRPr sz="14750"/>
            </a:pPr>
            <a:r>
              <a:t>Sex Crimes</a:t>
            </a:r>
          </a:p>
          <a:p>
            <a:pPr defTabSz="344677">
              <a:defRPr sz="14750"/>
            </a:pPr>
            <a:r>
              <a:t>happened frequently</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
          <p:cNvSpPr/>
          <p:nvPr/>
        </p:nvSpPr>
        <p:spPr>
          <a:xfrm>
            <a:off x="10123159" y="1869065"/>
            <a:ext cx="2907061" cy="558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0">
                <a:solidFill>
                  <a:srgbClr val="B73E92"/>
                </a:solidFill>
                <a:latin typeface="+mj-lt"/>
                <a:ea typeface="+mj-ea"/>
                <a:cs typeface="+mj-cs"/>
                <a:sym typeface="Helvetica"/>
              </a:defRPr>
            </a:lvl1pPr>
          </a:lstStyle>
          <a:p>
            <a:pPr/>
            <a:r>
              <a:t>?</a:t>
            </a:r>
          </a:p>
        </p:txBody>
      </p:sp>
      <p:sp>
        <p:nvSpPr>
          <p:cNvPr id="148" name="Prevention is better than cure"/>
          <p:cNvSpPr/>
          <p:nvPr>
            <p:ph type="title"/>
          </p:nvPr>
        </p:nvSpPr>
        <p:spPr>
          <a:xfrm>
            <a:off x="745066" y="3225800"/>
            <a:ext cx="10464801" cy="3302000"/>
          </a:xfrm>
          <a:prstGeom prst="rect">
            <a:avLst/>
          </a:prstGeom>
        </p:spPr>
        <p:txBody>
          <a:bodyPr/>
          <a:lstStyle>
            <a:lvl1pPr algn="l" defTabSz="338835">
              <a:defRPr sz="10439"/>
            </a:lvl1pPr>
          </a:lstStyle>
          <a:p>
            <a:pPr/>
            <a:r>
              <a:t>Prevention is better than cure</a:t>
            </a:r>
          </a:p>
        </p:txBody>
      </p:sp>
      <p:sp>
        <p:nvSpPr>
          <p:cNvPr id="149" name="箭頭"/>
          <p:cNvSpPr/>
          <p:nvPr/>
        </p:nvSpPr>
        <p:spPr>
          <a:xfrm rot="5400000">
            <a:off x="4024510" y="8797280"/>
            <a:ext cx="4955780" cy="3951487"/>
          </a:xfrm>
          <a:prstGeom prst="rightArrow">
            <a:avLst>
              <a:gd name="adj1" fmla="val 71200"/>
              <a:gd name="adj2" fmla="val 44662"/>
            </a:avLst>
          </a:prstGeom>
          <a:solidFill>
            <a:srgbClr val="B73E92"/>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olice-hand-cuffs-with-chain.png" descr="police-hand-cuffs-with-chain.png"/>
          <p:cNvPicPr>
            <a:picLocks noChangeAspect="1"/>
          </p:cNvPicPr>
          <p:nvPr/>
        </p:nvPicPr>
        <p:blipFill>
          <a:blip r:embed="rId3">
            <a:extLst/>
          </a:blip>
          <a:stretch>
            <a:fillRect/>
          </a:stretch>
        </p:blipFill>
        <p:spPr>
          <a:xfrm>
            <a:off x="10303544" y="7435566"/>
            <a:ext cx="2277915" cy="2277914"/>
          </a:xfrm>
          <a:prstGeom prst="rect">
            <a:avLst/>
          </a:prstGeom>
          <a:ln w="12700">
            <a:miter lim="400000"/>
          </a:ln>
        </p:spPr>
      </p:pic>
      <p:sp>
        <p:nvSpPr>
          <p:cNvPr id="154" name="TRANSPARENT…"/>
          <p:cNvSpPr/>
          <p:nvPr>
            <p:ph type="title"/>
          </p:nvPr>
        </p:nvSpPr>
        <p:spPr>
          <a:xfrm>
            <a:off x="1270000" y="2000988"/>
            <a:ext cx="10987882" cy="3783741"/>
          </a:xfrm>
          <a:prstGeom prst="rect">
            <a:avLst/>
          </a:prstGeom>
        </p:spPr>
        <p:txBody>
          <a:bodyPr/>
          <a:lstStyle/>
          <a:p>
            <a:pPr defTabSz="332993">
              <a:defRPr sz="11400"/>
            </a:pPr>
            <a:r>
              <a:t>TRANSPARENT</a:t>
            </a:r>
          </a:p>
          <a:p>
            <a:pPr defTabSz="332993">
              <a:defRPr sz="11400"/>
            </a:pPr>
            <a:r>
              <a:t>GOVERNANCE</a:t>
            </a:r>
          </a:p>
        </p:txBody>
      </p:sp>
      <p:sp>
        <p:nvSpPr>
          <p:cNvPr id="155" name="To assist local governments to…"/>
          <p:cNvSpPr/>
          <p:nvPr/>
        </p:nvSpPr>
        <p:spPr>
          <a:xfrm>
            <a:off x="1507176" y="5774611"/>
            <a:ext cx="10513530" cy="234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rgbClr val="B73E92"/>
                </a:solidFill>
                <a:latin typeface="+mj-lt"/>
                <a:ea typeface="+mj-ea"/>
                <a:cs typeface="+mj-cs"/>
                <a:sym typeface="Helvetica"/>
              </a:defRPr>
            </a:pPr>
            <a:r>
              <a:t>To assist local governments to </a:t>
            </a:r>
          </a:p>
          <a:p>
            <a:pPr>
              <a:defRPr b="1" sz="4200">
                <a:solidFill>
                  <a:srgbClr val="B73E92"/>
                </a:solidFill>
                <a:latin typeface="+mj-lt"/>
                <a:ea typeface="+mj-ea"/>
                <a:cs typeface="+mj-cs"/>
                <a:sym typeface="Helvetica"/>
              </a:defRPr>
            </a:pPr>
            <a:r>
              <a:t>achieve an </a:t>
            </a:r>
            <a:r>
              <a:rPr sz="6400"/>
              <a:t>effective reduction</a:t>
            </a:r>
            <a:r>
              <a:t> </a:t>
            </a:r>
          </a:p>
          <a:p>
            <a:pPr>
              <a:defRPr b="1" sz="4200">
                <a:solidFill>
                  <a:srgbClr val="B73E92"/>
                </a:solidFill>
                <a:latin typeface="+mj-lt"/>
                <a:ea typeface="+mj-ea"/>
                <a:cs typeface="+mj-cs"/>
                <a:sym typeface="Helvetica"/>
              </a:defRPr>
            </a:pPr>
            <a:r>
              <a:t>in the rate of sex crimes</a:t>
            </a:r>
          </a:p>
        </p:txBody>
      </p:sp>
      <p:sp>
        <p:nvSpPr>
          <p:cNvPr id="156" name="箭頭"/>
          <p:cNvSpPr/>
          <p:nvPr/>
        </p:nvSpPr>
        <p:spPr>
          <a:xfrm rot="5400000">
            <a:off x="4024510" y="-2366020"/>
            <a:ext cx="4955780" cy="3951487"/>
          </a:xfrm>
          <a:prstGeom prst="rightArrow">
            <a:avLst>
              <a:gd name="adj1" fmla="val 71200"/>
              <a:gd name="adj2" fmla="val 44662"/>
            </a:avLst>
          </a:prstGeom>
          <a:solidFill>
            <a:srgbClr val="B73E92"/>
          </a:solidFill>
          <a:ln w="12700">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矩形"/>
          <p:cNvSpPr/>
          <p:nvPr/>
        </p:nvSpPr>
        <p:spPr>
          <a:xfrm>
            <a:off x="-124738" y="-142409"/>
            <a:ext cx="13254276" cy="3659888"/>
          </a:xfrm>
          <a:prstGeom prst="rect">
            <a:avLst/>
          </a:prstGeom>
          <a:solidFill>
            <a:srgbClr val="2B208F"/>
          </a:solidFill>
          <a:ln w="12700">
            <a:miter lim="400000"/>
          </a:ln>
        </p:spPr>
        <p:txBody>
          <a:bodyPr lIns="50800" tIns="50800" rIns="50800" bIns="50800" anchor="ctr"/>
          <a:lstStyle/>
          <a:p>
            <a:pPr>
              <a:defRPr sz="2400"/>
            </a:pPr>
          </a:p>
        </p:txBody>
      </p:sp>
      <p:sp>
        <p:nvSpPr>
          <p:cNvPr id="161" name="Open Data"/>
          <p:cNvSpPr/>
          <p:nvPr>
            <p:ph type="title"/>
          </p:nvPr>
        </p:nvSpPr>
        <p:spPr>
          <a:prstGeom prst="rect">
            <a:avLst/>
          </a:prstGeom>
        </p:spPr>
        <p:txBody>
          <a:bodyPr/>
          <a:lstStyle>
            <a:lvl1pPr defTabSz="233679">
              <a:defRPr sz="16000">
                <a:solidFill>
                  <a:srgbClr val="FFFFFF"/>
                </a:solidFill>
              </a:defRPr>
            </a:lvl1pPr>
          </a:lstStyle>
          <a:p>
            <a:pPr/>
            <a:r>
              <a:t>Open Data</a:t>
            </a:r>
          </a:p>
        </p:txBody>
      </p:sp>
      <p:sp>
        <p:nvSpPr>
          <p:cNvPr id="162" name="Data Taipei -  Sex Crime Hotspots…"/>
          <p:cNvSpPr/>
          <p:nvPr>
            <p:ph type="body" idx="1"/>
          </p:nvPr>
        </p:nvSpPr>
        <p:spPr>
          <a:xfrm>
            <a:off x="509941" y="3124052"/>
            <a:ext cx="11984918" cy="6286501"/>
          </a:xfrm>
          <a:prstGeom prst="rect">
            <a:avLst/>
          </a:prstGeom>
        </p:spPr>
        <p:txBody>
          <a:bodyPr/>
          <a:lstStyle/>
          <a:p>
            <a:pPr marL="444500" indent="-444500">
              <a:buClr>
                <a:srgbClr val="B73E92"/>
              </a:buClr>
              <a:buSzPct val="180000"/>
              <a:defRPr>
                <a:solidFill>
                  <a:srgbClr val="000000"/>
                </a:solidFill>
              </a:defRPr>
            </a:pPr>
            <a:r>
              <a:t>Data Taipei - </a:t>
            </a:r>
            <a:br/>
            <a:r>
              <a:t>Sex Crime Hotspots</a:t>
            </a:r>
          </a:p>
          <a:p>
            <a:pPr marL="444500" indent="-444500">
              <a:buClr>
                <a:srgbClr val="B73E92"/>
              </a:buClr>
              <a:buSzPct val="180000"/>
              <a:defRPr>
                <a:solidFill>
                  <a:srgbClr val="000000"/>
                </a:solidFill>
              </a:defRPr>
            </a:pPr>
            <a:r>
              <a:t>Data Gov Tw - </a:t>
            </a:r>
            <a:br/>
            <a:r>
              <a:t>Sex Crime Higher likelihood Hotspots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APP"/>
          <p:cNvSpPr/>
          <p:nvPr>
            <p:ph type="title"/>
          </p:nvPr>
        </p:nvSpPr>
        <p:spPr>
          <a:xfrm>
            <a:off x="4207626" y="5750512"/>
            <a:ext cx="4589548" cy="2177709"/>
          </a:xfrm>
          <a:prstGeom prst="rect">
            <a:avLst/>
          </a:prstGeom>
        </p:spPr>
        <p:txBody>
          <a:bodyPr/>
          <a:lstStyle>
            <a:lvl1pPr defTabSz="397256">
              <a:defRPr sz="13600"/>
            </a:lvl1pPr>
          </a:lstStyle>
          <a:p>
            <a:pPr/>
            <a:r>
              <a:t>APP</a:t>
            </a:r>
          </a:p>
        </p:txBody>
      </p:sp>
      <p:sp>
        <p:nvSpPr>
          <p:cNvPr id="167" name="圓形"/>
          <p:cNvSpPr/>
          <p:nvPr/>
        </p:nvSpPr>
        <p:spPr>
          <a:xfrm>
            <a:off x="10895145" y="7665111"/>
            <a:ext cx="4175522" cy="4175523"/>
          </a:xfrm>
          <a:prstGeom prst="ellipse">
            <a:avLst/>
          </a:prstGeom>
          <a:solidFill>
            <a:srgbClr val="B73E92"/>
          </a:solidFill>
          <a:ln w="12700">
            <a:miter lim="400000"/>
          </a:ln>
        </p:spPr>
        <p:txBody>
          <a:bodyPr lIns="50800" tIns="50800" rIns="50800" bIns="50800" anchor="ctr"/>
          <a:lstStyle/>
          <a:p>
            <a:pPr>
              <a:defRPr sz="2400">
                <a:solidFill>
                  <a:srgbClr val="FFFFFF"/>
                </a:solidFill>
              </a:defRPr>
            </a:pPr>
          </a:p>
        </p:txBody>
      </p:sp>
      <p:pic>
        <p:nvPicPr>
          <p:cNvPr id="168" name="mobile-phone.png" descr="mobile-phone.png"/>
          <p:cNvPicPr>
            <a:picLocks noChangeAspect="1"/>
          </p:cNvPicPr>
          <p:nvPr/>
        </p:nvPicPr>
        <p:blipFill>
          <a:blip r:embed="rId3">
            <a:extLst/>
          </a:blip>
          <a:stretch>
            <a:fillRect/>
          </a:stretch>
        </p:blipFill>
        <p:spPr>
          <a:xfrm>
            <a:off x="4662852" y="1825379"/>
            <a:ext cx="3679097" cy="367909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Maps.png" descr="Maps.png"/>
          <p:cNvPicPr>
            <a:picLocks noChangeAspect="1"/>
          </p:cNvPicPr>
          <p:nvPr/>
        </p:nvPicPr>
        <p:blipFill>
          <a:blip r:embed="rId3">
            <a:extLst/>
          </a:blip>
          <a:stretch>
            <a:fillRect/>
          </a:stretch>
        </p:blipFill>
        <p:spPr>
          <a:xfrm>
            <a:off x="3962400" y="358986"/>
            <a:ext cx="5080000" cy="9035628"/>
          </a:xfrm>
          <a:prstGeom prst="rect">
            <a:avLst/>
          </a:prstGeom>
          <a:ln w="12700">
            <a:miter lim="400000"/>
          </a:ln>
        </p:spPr>
      </p:pic>
      <p:sp>
        <p:nvSpPr>
          <p:cNvPr id="173" name="說明框"/>
          <p:cNvSpPr/>
          <p:nvPr/>
        </p:nvSpPr>
        <p:spPr>
          <a:xfrm>
            <a:off x="8955964" y="419298"/>
            <a:ext cx="2963863" cy="173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97" y="0"/>
                </a:moveTo>
                <a:cubicBezTo>
                  <a:pt x="3826" y="0"/>
                  <a:pt x="2392" y="2443"/>
                  <a:pt x="2392" y="5459"/>
                </a:cubicBezTo>
                <a:lnTo>
                  <a:pt x="2392" y="12056"/>
                </a:lnTo>
                <a:lnTo>
                  <a:pt x="0" y="14786"/>
                </a:lnTo>
                <a:lnTo>
                  <a:pt x="2539" y="17683"/>
                </a:lnTo>
                <a:cubicBezTo>
                  <a:pt x="2933" y="19941"/>
                  <a:pt x="4143" y="21600"/>
                  <a:pt x="5597" y="21600"/>
                </a:cubicBezTo>
                <a:lnTo>
                  <a:pt x="18395" y="21600"/>
                </a:lnTo>
                <a:cubicBezTo>
                  <a:pt x="20166" y="21600"/>
                  <a:pt x="21600" y="19157"/>
                  <a:pt x="21600" y="16141"/>
                </a:cubicBezTo>
                <a:lnTo>
                  <a:pt x="21600" y="5459"/>
                </a:lnTo>
                <a:cubicBezTo>
                  <a:pt x="21600" y="2443"/>
                  <a:pt x="20166" y="0"/>
                  <a:pt x="18395" y="0"/>
                </a:cubicBezTo>
                <a:lnTo>
                  <a:pt x="5597"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174" name="Hot Spot…"/>
          <p:cNvSpPr/>
          <p:nvPr/>
        </p:nvSpPr>
        <p:spPr>
          <a:xfrm>
            <a:off x="9552120" y="692348"/>
            <a:ext cx="214580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latin typeface="+mj-lt"/>
                <a:ea typeface="+mj-ea"/>
                <a:cs typeface="+mj-cs"/>
                <a:sym typeface="Helvetica"/>
              </a:defRPr>
            </a:pPr>
            <a:r>
              <a:t>Hot Spot</a:t>
            </a:r>
          </a:p>
          <a:p>
            <a:pPr>
              <a:defRPr b="1">
                <a:solidFill>
                  <a:srgbClr val="FFFFFF"/>
                </a:solidFill>
                <a:latin typeface="+mj-lt"/>
                <a:ea typeface="+mj-ea"/>
                <a:cs typeface="+mj-cs"/>
                <a:sym typeface="Helvetica"/>
              </a:defRPr>
            </a:pPr>
            <a:r>
              <a:t>Warning</a:t>
            </a:r>
          </a:p>
        </p:txBody>
      </p:sp>
      <p:sp>
        <p:nvSpPr>
          <p:cNvPr id="175" name="說明框"/>
          <p:cNvSpPr/>
          <p:nvPr/>
        </p:nvSpPr>
        <p:spPr>
          <a:xfrm flipH="1">
            <a:off x="1007523" y="5787164"/>
            <a:ext cx="4218783" cy="173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32" y="0"/>
                </a:moveTo>
                <a:cubicBezTo>
                  <a:pt x="2688" y="0"/>
                  <a:pt x="1680" y="2443"/>
                  <a:pt x="1680" y="5459"/>
                </a:cubicBezTo>
                <a:lnTo>
                  <a:pt x="1680" y="12056"/>
                </a:lnTo>
                <a:lnTo>
                  <a:pt x="0" y="14786"/>
                </a:lnTo>
                <a:lnTo>
                  <a:pt x="1784" y="17683"/>
                </a:lnTo>
                <a:cubicBezTo>
                  <a:pt x="2060" y="19941"/>
                  <a:pt x="2911" y="21600"/>
                  <a:pt x="3932" y="21600"/>
                </a:cubicBezTo>
                <a:lnTo>
                  <a:pt x="19349" y="21600"/>
                </a:lnTo>
                <a:cubicBezTo>
                  <a:pt x="20592" y="21600"/>
                  <a:pt x="21600" y="19157"/>
                  <a:pt x="21600" y="16141"/>
                </a:cubicBezTo>
                <a:lnTo>
                  <a:pt x="21600" y="5459"/>
                </a:lnTo>
                <a:cubicBezTo>
                  <a:pt x="21600" y="2443"/>
                  <a:pt x="20592" y="0"/>
                  <a:pt x="19349" y="0"/>
                </a:cubicBezTo>
                <a:lnTo>
                  <a:pt x="3932" y="0"/>
                </a:lnTo>
                <a:close/>
              </a:path>
            </a:pathLst>
          </a:custGeom>
          <a:solidFill>
            <a:srgbClr val="B73E92"/>
          </a:solidFill>
          <a:ln w="254000">
            <a:solidFill>
              <a:srgbClr val="B73E92"/>
            </a:solidFill>
            <a:miter lim="400000"/>
          </a:ln>
        </p:spPr>
        <p:txBody>
          <a:bodyPr lIns="50800" tIns="50800" rIns="50800" bIns="50800" anchor="ctr"/>
          <a:lstStyle/>
          <a:p>
            <a:pPr>
              <a:defRPr sz="2400">
                <a:solidFill>
                  <a:srgbClr val="FFFFFF"/>
                </a:solidFill>
              </a:defRPr>
            </a:pPr>
          </a:p>
        </p:txBody>
      </p:sp>
      <p:sp>
        <p:nvSpPr>
          <p:cNvPr id="176" name="Make Noise to…"/>
          <p:cNvSpPr/>
          <p:nvPr/>
        </p:nvSpPr>
        <p:spPr>
          <a:xfrm>
            <a:off x="1072556" y="6060215"/>
            <a:ext cx="3704035"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latin typeface="+mj-lt"/>
                <a:ea typeface="+mj-ea"/>
                <a:cs typeface="+mj-cs"/>
                <a:sym typeface="Helvetica"/>
              </a:defRPr>
            </a:pPr>
            <a:r>
              <a:t>Make Noise to</a:t>
            </a:r>
          </a:p>
          <a:p>
            <a:pPr>
              <a:defRPr b="1">
                <a:solidFill>
                  <a:srgbClr val="FFFFFF"/>
                </a:solidFill>
                <a:latin typeface="+mj-lt"/>
                <a:ea typeface="+mj-ea"/>
                <a:cs typeface="+mj-cs"/>
                <a:sym typeface="Helvetica"/>
              </a:defRPr>
            </a:pPr>
            <a:r>
              <a:t>Attract Attention</a:t>
            </a:r>
          </a:p>
        </p:txBody>
      </p:sp>
      <p:sp>
        <p:nvSpPr>
          <p:cNvPr id="177" name="說明框"/>
          <p:cNvSpPr/>
          <p:nvPr/>
        </p:nvSpPr>
        <p:spPr>
          <a:xfrm>
            <a:off x="8629510" y="6642298"/>
            <a:ext cx="4218782" cy="173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32" y="0"/>
                </a:moveTo>
                <a:cubicBezTo>
                  <a:pt x="2688" y="0"/>
                  <a:pt x="1680" y="2443"/>
                  <a:pt x="1680" y="5459"/>
                </a:cubicBezTo>
                <a:lnTo>
                  <a:pt x="1680" y="12056"/>
                </a:lnTo>
                <a:lnTo>
                  <a:pt x="0" y="14786"/>
                </a:lnTo>
                <a:lnTo>
                  <a:pt x="1784" y="17683"/>
                </a:lnTo>
                <a:cubicBezTo>
                  <a:pt x="2060" y="19941"/>
                  <a:pt x="2911" y="21600"/>
                  <a:pt x="3932" y="21600"/>
                </a:cubicBezTo>
                <a:lnTo>
                  <a:pt x="19349" y="21600"/>
                </a:lnTo>
                <a:cubicBezTo>
                  <a:pt x="20592" y="21600"/>
                  <a:pt x="21600" y="19157"/>
                  <a:pt x="21600" y="16141"/>
                </a:cubicBezTo>
                <a:lnTo>
                  <a:pt x="21600" y="5459"/>
                </a:lnTo>
                <a:cubicBezTo>
                  <a:pt x="21600" y="2443"/>
                  <a:pt x="20592" y="0"/>
                  <a:pt x="19349" y="0"/>
                </a:cubicBezTo>
                <a:lnTo>
                  <a:pt x="3932" y="0"/>
                </a:lnTo>
                <a:close/>
              </a:path>
            </a:pathLst>
          </a:custGeom>
          <a:solidFill>
            <a:srgbClr val="B73E92"/>
          </a:solidFill>
          <a:ln w="12700">
            <a:miter lim="400000"/>
          </a:ln>
        </p:spPr>
        <p:txBody>
          <a:bodyPr lIns="50800" tIns="50800" rIns="50800" bIns="50800" anchor="ctr"/>
          <a:lstStyle/>
          <a:p>
            <a:pPr>
              <a:defRPr sz="2400">
                <a:solidFill>
                  <a:srgbClr val="FFFFFF"/>
                </a:solidFill>
              </a:defRPr>
            </a:pPr>
          </a:p>
        </p:txBody>
      </p:sp>
      <p:sp>
        <p:nvSpPr>
          <p:cNvPr id="178" name="Send a…"/>
          <p:cNvSpPr/>
          <p:nvPr/>
        </p:nvSpPr>
        <p:spPr>
          <a:xfrm>
            <a:off x="9089835" y="6877049"/>
            <a:ext cx="3544640"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latin typeface="+mj-lt"/>
                <a:ea typeface="+mj-ea"/>
                <a:cs typeface="+mj-cs"/>
                <a:sym typeface="Helvetica"/>
              </a:defRPr>
            </a:pPr>
            <a:r>
              <a:t>Send a </a:t>
            </a:r>
          </a:p>
          <a:p>
            <a:pPr>
              <a:defRPr b="1">
                <a:solidFill>
                  <a:srgbClr val="FFFFFF"/>
                </a:solidFill>
                <a:latin typeface="+mj-lt"/>
                <a:ea typeface="+mj-ea"/>
                <a:cs typeface="+mj-cs"/>
                <a:sym typeface="Helvetica"/>
              </a:defRPr>
            </a:pPr>
            <a:r>
              <a:t>Distress Signal</a:t>
            </a:r>
          </a:p>
        </p:txBody>
      </p:sp>
      <p:sp>
        <p:nvSpPr>
          <p:cNvPr id="179" name="圓形"/>
          <p:cNvSpPr/>
          <p:nvPr/>
        </p:nvSpPr>
        <p:spPr>
          <a:xfrm>
            <a:off x="-2071555" y="7665111"/>
            <a:ext cx="4175522" cy="4175523"/>
          </a:xfrm>
          <a:prstGeom prst="ellipse">
            <a:avLst/>
          </a:prstGeom>
          <a:solidFill>
            <a:srgbClr val="B73E92"/>
          </a:solidFill>
          <a:ln w="12700">
            <a:miter lim="400000"/>
          </a:ln>
        </p:spPr>
        <p:txBody>
          <a:bodyPr lIns="50800" tIns="50800" rIns="50800" bIns="50800" anchor="ctr"/>
          <a:lstStyle/>
          <a:p>
            <a:pPr>
              <a:defRPr sz="24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